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 id="2147483656"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Lst>
  <p:sldSz cy="5143500" cx="9144000"/>
  <p:notesSz cx="6858000" cy="9144000"/>
  <p:embeddedFontLst>
    <p:embeddedFont>
      <p:font typeface="Roboto"/>
      <p:regular r:id="rId24"/>
      <p:bold r:id="rId25"/>
      <p:italic r:id="rId26"/>
      <p:boldItalic r:id="rId27"/>
    </p:embeddedFont>
    <p:embeddedFont>
      <p:font typeface="Montserrat"/>
      <p:regular r:id="rId28"/>
      <p:bold r:id="rId29"/>
      <p:italic r:id="rId30"/>
      <p:boldItalic r:id="rId31"/>
    </p:embeddedFont>
    <p:embeddedFont>
      <p:font typeface="Quattrocento Sans"/>
      <p:regular r:id="rId32"/>
      <p:bold r:id="rId33"/>
      <p:italic r:id="rId34"/>
      <p:boldItalic r:id="rId3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36" roundtripDataSignature="AMtx7mi0ZEt/IX4bz+T53DIRXGkxmURc1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Roboto-regular.fntdata"/><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26" Type="http://schemas.openxmlformats.org/officeDocument/2006/relationships/font" Target="fonts/Roboto-italic.fntdata"/><Relationship Id="rId25" Type="http://schemas.openxmlformats.org/officeDocument/2006/relationships/font" Target="fonts/Roboto-bold.fntdata"/><Relationship Id="rId28" Type="http://schemas.openxmlformats.org/officeDocument/2006/relationships/font" Target="fonts/Montserrat-regular.fntdata"/><Relationship Id="rId27" Type="http://schemas.openxmlformats.org/officeDocument/2006/relationships/font" Target="fonts/Roboto-bold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Montserrat-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Montserrat-boldItalic.fntdata"/><Relationship Id="rId30" Type="http://schemas.openxmlformats.org/officeDocument/2006/relationships/font" Target="fonts/Montserrat-italic.fntdata"/><Relationship Id="rId11" Type="http://schemas.openxmlformats.org/officeDocument/2006/relationships/slide" Target="slides/slide6.xml"/><Relationship Id="rId33" Type="http://schemas.openxmlformats.org/officeDocument/2006/relationships/font" Target="fonts/QuattrocentoSans-bold.fntdata"/><Relationship Id="rId10" Type="http://schemas.openxmlformats.org/officeDocument/2006/relationships/slide" Target="slides/slide5.xml"/><Relationship Id="rId32" Type="http://schemas.openxmlformats.org/officeDocument/2006/relationships/font" Target="fonts/QuattrocentoSans-regular.fntdata"/><Relationship Id="rId13" Type="http://schemas.openxmlformats.org/officeDocument/2006/relationships/slide" Target="slides/slide8.xml"/><Relationship Id="rId35" Type="http://schemas.openxmlformats.org/officeDocument/2006/relationships/font" Target="fonts/QuattrocentoSans-boldItalic.fntdata"/><Relationship Id="rId12" Type="http://schemas.openxmlformats.org/officeDocument/2006/relationships/slide" Target="slides/slide7.xml"/><Relationship Id="rId34" Type="http://schemas.openxmlformats.org/officeDocument/2006/relationships/font" Target="fonts/QuattrocentoSans-italic.fntdata"/><Relationship Id="rId15" Type="http://schemas.openxmlformats.org/officeDocument/2006/relationships/slide" Target="slides/slide10.xml"/><Relationship Id="rId14" Type="http://schemas.openxmlformats.org/officeDocument/2006/relationships/slide" Target="slides/slide9.xml"/><Relationship Id="rId36" Type="http://customschemas.google.com/relationships/presentationmetadata" Target="meta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1pPr>
            <a:lvl2pPr indent="-317500" lvl="1" marL="9144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6pPr>
            <a:lvl7pPr indent="-317500" lvl="6" marL="32004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7pPr>
            <a:lvl8pPr indent="-317500" lvl="7" marL="36576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8pPr>
            <a:lvl9pPr indent="-317500" lvl="8" marL="41148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74" name="Google Shape;74;p1:notes"/>
          <p:cNvSpPr/>
          <p:nvPr>
            <p:ph idx="2" type="sldImg"/>
          </p:nvPr>
        </p:nvSpPr>
        <p:spPr>
          <a:xfrm>
            <a:off x="379413" y="685800"/>
            <a:ext cx="6097587"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8" name="Google Shape;178;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Go into breakout rooms to discuss this</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8" name="Google Shape;188;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Go into breakout rooms to discuss this</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9" name="Google Shape;199;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Go into breakout rooms to discuss this</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8" name="Google Shape;208;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Go into breakout rooms to discuss this</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9" name="Google Shape;219;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Go into breakout rooms to discuss this</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p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8" name="Google Shape;228;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Go into breakout rooms to discuss this</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p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0" name="Google Shape;240;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Go into breakout rooms to discuss this</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p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9" name="Google Shape;249;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Go into breakout rooms to discuss this</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p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7" name="Google Shape;257;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Go into breakout rooms to discuss this</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6" name="Google Shape;86;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Go into breakout rooms to discuss this</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6" name="Google Shape;96;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Go into breakout rooms to discuss this</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7" name="Google Shape;107;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Go into breakout rooms to discuss this</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0" name="Google Shape;120;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Go into breakout rooms to discuss this</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4" name="Google Shape;134;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Go into breakout rooms to discuss this</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5" name="Google Shape;145;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Go into breakout rooms to discuss this</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6" name="Google Shape;156;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Go into breakout rooms to discuss this</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9" name="Google Shape;169;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Go into breakout rooms to discuss this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ll Image">
  <p:cSld name="Full Image">
    <p:spTree>
      <p:nvGrpSpPr>
        <p:cNvPr id="12" name="Shape 12"/>
        <p:cNvGrpSpPr/>
        <p:nvPr/>
      </p:nvGrpSpPr>
      <p:grpSpPr>
        <a:xfrm>
          <a:off x="0" y="0"/>
          <a:ext cx="0" cy="0"/>
          <a:chOff x="0" y="0"/>
          <a:chExt cx="0" cy="0"/>
        </a:xfrm>
      </p:grpSpPr>
      <p:sp>
        <p:nvSpPr>
          <p:cNvPr id="13" name="Google Shape;13;p20"/>
          <p:cNvSpPr/>
          <p:nvPr>
            <p:ph idx="2" type="pic"/>
          </p:nvPr>
        </p:nvSpPr>
        <p:spPr>
          <a:xfrm>
            <a:off x="-103769" y="-97971"/>
            <a:ext cx="9351600" cy="5339400"/>
          </a:xfrm>
          <a:prstGeom prst="rect">
            <a:avLst/>
          </a:prstGeom>
          <a:solidFill>
            <a:srgbClr val="F2F2F2"/>
          </a:solidFill>
          <a:ln>
            <a:noFill/>
          </a:ln>
        </p:spPr>
        <p:txBody>
          <a:bodyPr anchorCtr="0" anchor="t" bIns="17150" lIns="34300" spcFirstLastPara="1" rIns="34300" wrap="square" tIns="17150">
            <a:noAutofit/>
          </a:bodyPr>
          <a:lstStyle>
            <a:lvl1pPr lvl="0" marR="0" rtl="0" algn="l">
              <a:lnSpc>
                <a:spcPct val="90000"/>
              </a:lnSpc>
              <a:spcBef>
                <a:spcPts val="800"/>
              </a:spcBef>
              <a:spcAft>
                <a:spcPts val="0"/>
              </a:spcAft>
              <a:buClr>
                <a:schemeClr val="dk1"/>
              </a:buClr>
              <a:buSzPts val="800"/>
              <a:buFont typeface="Arial"/>
              <a:buNone/>
              <a:defRPr b="0" i="0" sz="800" u="none" cap="none" strike="noStrike">
                <a:solidFill>
                  <a:schemeClr val="dk1"/>
                </a:solidFill>
                <a:latin typeface="Calibri"/>
                <a:ea typeface="Calibri"/>
                <a:cs typeface="Calibri"/>
                <a:sym typeface="Calibri"/>
              </a:defRPr>
            </a:lvl1pPr>
            <a:lvl2pPr lvl="1" marR="0" rtl="0" algn="l">
              <a:lnSpc>
                <a:spcPct val="90000"/>
              </a:lnSpc>
              <a:spcBef>
                <a:spcPts val="4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2pPr>
            <a:lvl3pPr lvl="2"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3pPr>
            <a:lvl4pPr lvl="3" marR="0" rtl="0" algn="l">
              <a:lnSpc>
                <a:spcPct val="90000"/>
              </a:lnSpc>
              <a:spcBef>
                <a:spcPts val="400"/>
              </a:spcBef>
              <a:spcAft>
                <a:spcPts val="0"/>
              </a:spcAft>
              <a:buClr>
                <a:schemeClr val="dk1"/>
              </a:buClr>
              <a:buSzPts val="1300"/>
              <a:buFont typeface="Arial"/>
              <a:buNone/>
              <a:defRPr b="0" i="0" sz="1300" u="none" cap="none" strike="noStrike">
                <a:solidFill>
                  <a:schemeClr val="dk1"/>
                </a:solidFill>
                <a:latin typeface="Calibri"/>
                <a:ea typeface="Calibri"/>
                <a:cs typeface="Calibri"/>
                <a:sym typeface="Calibri"/>
              </a:defRPr>
            </a:lvl4pPr>
            <a:lvl5pPr lvl="4" marR="0" rtl="0" algn="l">
              <a:lnSpc>
                <a:spcPct val="90000"/>
              </a:lnSpc>
              <a:spcBef>
                <a:spcPts val="400"/>
              </a:spcBef>
              <a:spcAft>
                <a:spcPts val="0"/>
              </a:spcAft>
              <a:buClr>
                <a:schemeClr val="dk1"/>
              </a:buClr>
              <a:buSzPts val="1300"/>
              <a:buFont typeface="Arial"/>
              <a:buNone/>
              <a:defRPr b="0" i="0" sz="1300" u="none" cap="none" strike="noStrike">
                <a:solidFill>
                  <a:schemeClr val="dk1"/>
                </a:solidFill>
                <a:latin typeface="Calibri"/>
                <a:ea typeface="Calibri"/>
                <a:cs typeface="Calibri"/>
                <a:sym typeface="Calibri"/>
              </a:defRPr>
            </a:lvl5pPr>
            <a:lvl6pPr lvl="5"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6pPr>
            <a:lvl7pPr lvl="6"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7pPr>
            <a:lvl8pPr lvl="7"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8pPr>
            <a:lvl9pPr lvl="8"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0" name="Shape 40"/>
        <p:cNvGrpSpPr/>
        <p:nvPr/>
      </p:nvGrpSpPr>
      <p:grpSpPr>
        <a:xfrm>
          <a:off x="0" y="0"/>
          <a:ext cx="0" cy="0"/>
          <a:chOff x="0" y="0"/>
          <a:chExt cx="0" cy="0"/>
        </a:xfrm>
      </p:grpSpPr>
      <p:sp>
        <p:nvSpPr>
          <p:cNvPr id="41" name="Google Shape;41;p24"/>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42" name="Google Shape;42;p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3" name="Shape 43"/>
        <p:cNvGrpSpPr/>
        <p:nvPr/>
      </p:nvGrpSpPr>
      <p:grpSpPr>
        <a:xfrm>
          <a:off x="0" y="0"/>
          <a:ext cx="0" cy="0"/>
          <a:chOff x="0" y="0"/>
          <a:chExt cx="0" cy="0"/>
        </a:xfrm>
      </p:grpSpPr>
      <p:sp>
        <p:nvSpPr>
          <p:cNvPr id="44" name="Google Shape;44;p31"/>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45" name="Google Shape;45;p31"/>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46" name="Google Shape;46;p3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7" name="Shape 47"/>
        <p:cNvGrpSpPr/>
        <p:nvPr/>
      </p:nvGrpSpPr>
      <p:grpSpPr>
        <a:xfrm>
          <a:off x="0" y="0"/>
          <a:ext cx="0" cy="0"/>
          <a:chOff x="0" y="0"/>
          <a:chExt cx="0" cy="0"/>
        </a:xfrm>
      </p:grpSpPr>
      <p:sp>
        <p:nvSpPr>
          <p:cNvPr id="48" name="Google Shape;48;p32"/>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49" name="Google Shape;49;p3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0" name="Shape 50"/>
        <p:cNvGrpSpPr/>
        <p:nvPr/>
      </p:nvGrpSpPr>
      <p:grpSpPr>
        <a:xfrm>
          <a:off x="0" y="0"/>
          <a:ext cx="0" cy="0"/>
          <a:chOff x="0" y="0"/>
          <a:chExt cx="0" cy="0"/>
        </a:xfrm>
      </p:grpSpPr>
      <p:sp>
        <p:nvSpPr>
          <p:cNvPr id="51" name="Google Shape;51;p3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52" name="Google Shape;52;p3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53" name="Shape 53"/>
        <p:cNvGrpSpPr/>
        <p:nvPr/>
      </p:nvGrpSpPr>
      <p:grpSpPr>
        <a:xfrm>
          <a:off x="0" y="0"/>
          <a:ext cx="0" cy="0"/>
          <a:chOff x="0" y="0"/>
          <a:chExt cx="0" cy="0"/>
        </a:xfrm>
      </p:grpSpPr>
      <p:sp>
        <p:nvSpPr>
          <p:cNvPr id="54" name="Google Shape;54;p34"/>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55" name="Google Shape;55;p34"/>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56" name="Google Shape;56;p3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7" name="Shape 57"/>
        <p:cNvGrpSpPr/>
        <p:nvPr/>
      </p:nvGrpSpPr>
      <p:grpSpPr>
        <a:xfrm>
          <a:off x="0" y="0"/>
          <a:ext cx="0" cy="0"/>
          <a:chOff x="0" y="0"/>
          <a:chExt cx="0" cy="0"/>
        </a:xfrm>
      </p:grpSpPr>
      <p:sp>
        <p:nvSpPr>
          <p:cNvPr id="58" name="Google Shape;58;p35"/>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 name="Google Shape;59;p35"/>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60" name="Google Shape;60;p35"/>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61" name="Google Shape;61;p35"/>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62" name="Google Shape;62;p3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3" name="Shape 63"/>
        <p:cNvGrpSpPr/>
        <p:nvPr/>
      </p:nvGrpSpPr>
      <p:grpSpPr>
        <a:xfrm>
          <a:off x="0" y="0"/>
          <a:ext cx="0" cy="0"/>
          <a:chOff x="0" y="0"/>
          <a:chExt cx="0" cy="0"/>
        </a:xfrm>
      </p:grpSpPr>
      <p:sp>
        <p:nvSpPr>
          <p:cNvPr id="64" name="Google Shape;64;p36"/>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800"/>
              <a:buNone/>
              <a:defRPr/>
            </a:lvl1pPr>
          </a:lstStyle>
          <a:p/>
        </p:txBody>
      </p:sp>
      <p:sp>
        <p:nvSpPr>
          <p:cNvPr id="65" name="Google Shape;65;p3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6" name="Shape 66"/>
        <p:cNvGrpSpPr/>
        <p:nvPr/>
      </p:nvGrpSpPr>
      <p:grpSpPr>
        <a:xfrm>
          <a:off x="0" y="0"/>
          <a:ext cx="0" cy="0"/>
          <a:chOff x="0" y="0"/>
          <a:chExt cx="0" cy="0"/>
        </a:xfrm>
      </p:grpSpPr>
      <p:sp>
        <p:nvSpPr>
          <p:cNvPr id="67" name="Google Shape;67;p37"/>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68" name="Google Shape;68;p37"/>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69" name="Google Shape;69;p3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0" name="Shape 70"/>
        <p:cNvGrpSpPr/>
        <p:nvPr/>
      </p:nvGrpSpPr>
      <p:grpSpPr>
        <a:xfrm>
          <a:off x="0" y="0"/>
          <a:ext cx="0" cy="0"/>
          <a:chOff x="0" y="0"/>
          <a:chExt cx="0" cy="0"/>
        </a:xfrm>
      </p:grpSpPr>
      <p:sp>
        <p:nvSpPr>
          <p:cNvPr id="71" name="Google Shape;71;p3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p:cSld name="Slide">
    <p:spTree>
      <p:nvGrpSpPr>
        <p:cNvPr id="14" name="Shape 14"/>
        <p:cNvGrpSpPr/>
        <p:nvPr/>
      </p:nvGrpSpPr>
      <p:grpSpPr>
        <a:xfrm>
          <a:off x="0" y="0"/>
          <a:ext cx="0" cy="0"/>
          <a:chOff x="0" y="0"/>
          <a:chExt cx="0" cy="0"/>
        </a:xfrm>
      </p:grpSpPr>
      <p:sp>
        <p:nvSpPr>
          <p:cNvPr id="15" name="Google Shape;15;p25"/>
          <p:cNvSpPr/>
          <p:nvPr>
            <p:ph idx="2" type="pic"/>
          </p:nvPr>
        </p:nvSpPr>
        <p:spPr>
          <a:xfrm>
            <a:off x="4238155" y="832757"/>
            <a:ext cx="4054800" cy="3871800"/>
          </a:xfrm>
          <a:prstGeom prst="rect">
            <a:avLst/>
          </a:prstGeom>
          <a:solidFill>
            <a:srgbClr val="F2F2F2"/>
          </a:solidFill>
          <a:ln>
            <a:noFill/>
          </a:ln>
        </p:spPr>
        <p:txBody>
          <a:bodyPr anchorCtr="0" anchor="t" bIns="17150" lIns="34300" spcFirstLastPara="1" rIns="34300" wrap="square" tIns="17150">
            <a:noAutofit/>
          </a:bodyPr>
          <a:lstStyle>
            <a:lvl1pPr lvl="0" marR="0" rtl="0" algn="l">
              <a:lnSpc>
                <a:spcPct val="90000"/>
              </a:lnSpc>
              <a:spcBef>
                <a:spcPts val="800"/>
              </a:spcBef>
              <a:spcAft>
                <a:spcPts val="0"/>
              </a:spcAft>
              <a:buClr>
                <a:schemeClr val="dk1"/>
              </a:buClr>
              <a:buSzPts val="800"/>
              <a:buFont typeface="Arial"/>
              <a:buNone/>
              <a:defRPr b="0" i="0" sz="800" u="none" cap="none" strike="noStrike">
                <a:solidFill>
                  <a:schemeClr val="dk1"/>
                </a:solidFill>
                <a:latin typeface="Calibri"/>
                <a:ea typeface="Calibri"/>
                <a:cs typeface="Calibri"/>
                <a:sym typeface="Calibri"/>
              </a:defRPr>
            </a:lvl1pPr>
            <a:lvl2pPr lvl="1" marR="0" rtl="0" algn="l">
              <a:lnSpc>
                <a:spcPct val="90000"/>
              </a:lnSpc>
              <a:spcBef>
                <a:spcPts val="4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2pPr>
            <a:lvl3pPr lvl="2"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3pPr>
            <a:lvl4pPr lvl="3" marR="0" rtl="0" algn="l">
              <a:lnSpc>
                <a:spcPct val="90000"/>
              </a:lnSpc>
              <a:spcBef>
                <a:spcPts val="400"/>
              </a:spcBef>
              <a:spcAft>
                <a:spcPts val="0"/>
              </a:spcAft>
              <a:buClr>
                <a:schemeClr val="dk1"/>
              </a:buClr>
              <a:buSzPts val="1300"/>
              <a:buFont typeface="Arial"/>
              <a:buNone/>
              <a:defRPr b="0" i="0" sz="1300" u="none" cap="none" strike="noStrike">
                <a:solidFill>
                  <a:schemeClr val="dk1"/>
                </a:solidFill>
                <a:latin typeface="Calibri"/>
                <a:ea typeface="Calibri"/>
                <a:cs typeface="Calibri"/>
                <a:sym typeface="Calibri"/>
              </a:defRPr>
            </a:lvl4pPr>
            <a:lvl5pPr lvl="4" marR="0" rtl="0" algn="l">
              <a:lnSpc>
                <a:spcPct val="90000"/>
              </a:lnSpc>
              <a:spcBef>
                <a:spcPts val="400"/>
              </a:spcBef>
              <a:spcAft>
                <a:spcPts val="0"/>
              </a:spcAft>
              <a:buClr>
                <a:schemeClr val="dk1"/>
              </a:buClr>
              <a:buSzPts val="1300"/>
              <a:buFont typeface="Arial"/>
              <a:buNone/>
              <a:defRPr b="0" i="0" sz="1300" u="none" cap="none" strike="noStrike">
                <a:solidFill>
                  <a:schemeClr val="dk1"/>
                </a:solidFill>
                <a:latin typeface="Calibri"/>
                <a:ea typeface="Calibri"/>
                <a:cs typeface="Calibri"/>
                <a:sym typeface="Calibri"/>
              </a:defRPr>
            </a:lvl5pPr>
            <a:lvl6pPr lvl="5"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6pPr>
            <a:lvl7pPr lvl="6"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7pPr>
            <a:lvl8pPr lvl="7"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8pPr>
            <a:lvl9pPr lvl="8"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Slide">
  <p:cSld name="1_Slide">
    <p:spTree>
      <p:nvGrpSpPr>
        <p:cNvPr id="16" name="Shape 16"/>
        <p:cNvGrpSpPr/>
        <p:nvPr/>
      </p:nvGrpSpPr>
      <p:grpSpPr>
        <a:xfrm>
          <a:off x="0" y="0"/>
          <a:ext cx="0" cy="0"/>
          <a:chOff x="0" y="0"/>
          <a:chExt cx="0" cy="0"/>
        </a:xfrm>
      </p:grpSpPr>
      <p:sp>
        <p:nvSpPr>
          <p:cNvPr id="17" name="Google Shape;17;p26"/>
          <p:cNvSpPr/>
          <p:nvPr>
            <p:ph idx="2" type="pic"/>
          </p:nvPr>
        </p:nvSpPr>
        <p:spPr>
          <a:xfrm>
            <a:off x="6148975" y="906409"/>
            <a:ext cx="2294100" cy="2163900"/>
          </a:xfrm>
          <a:prstGeom prst="rect">
            <a:avLst/>
          </a:prstGeom>
          <a:solidFill>
            <a:srgbClr val="F2F2F2"/>
          </a:solidFill>
          <a:ln>
            <a:noFill/>
          </a:ln>
        </p:spPr>
        <p:txBody>
          <a:bodyPr anchorCtr="0" anchor="t" bIns="17150" lIns="34300" spcFirstLastPara="1" rIns="34300" wrap="square" tIns="17150">
            <a:noAutofit/>
          </a:bodyPr>
          <a:lstStyle>
            <a:lvl1pPr lvl="0" marR="0" rtl="0" algn="l">
              <a:lnSpc>
                <a:spcPct val="90000"/>
              </a:lnSpc>
              <a:spcBef>
                <a:spcPts val="800"/>
              </a:spcBef>
              <a:spcAft>
                <a:spcPts val="0"/>
              </a:spcAft>
              <a:buClr>
                <a:schemeClr val="dk1"/>
              </a:buClr>
              <a:buSzPts val="800"/>
              <a:buFont typeface="Arial"/>
              <a:buNone/>
              <a:defRPr b="0" i="0" sz="800" u="none" cap="none" strike="noStrike">
                <a:solidFill>
                  <a:schemeClr val="dk1"/>
                </a:solidFill>
                <a:latin typeface="Calibri"/>
                <a:ea typeface="Calibri"/>
                <a:cs typeface="Calibri"/>
                <a:sym typeface="Calibri"/>
              </a:defRPr>
            </a:lvl1pPr>
            <a:lvl2pPr lvl="1" marR="0" rtl="0" algn="l">
              <a:lnSpc>
                <a:spcPct val="90000"/>
              </a:lnSpc>
              <a:spcBef>
                <a:spcPts val="4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2pPr>
            <a:lvl3pPr lvl="2"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3pPr>
            <a:lvl4pPr lvl="3" marR="0" rtl="0" algn="l">
              <a:lnSpc>
                <a:spcPct val="90000"/>
              </a:lnSpc>
              <a:spcBef>
                <a:spcPts val="400"/>
              </a:spcBef>
              <a:spcAft>
                <a:spcPts val="0"/>
              </a:spcAft>
              <a:buClr>
                <a:schemeClr val="dk1"/>
              </a:buClr>
              <a:buSzPts val="1300"/>
              <a:buFont typeface="Arial"/>
              <a:buNone/>
              <a:defRPr b="0" i="0" sz="1300" u="none" cap="none" strike="noStrike">
                <a:solidFill>
                  <a:schemeClr val="dk1"/>
                </a:solidFill>
                <a:latin typeface="Calibri"/>
                <a:ea typeface="Calibri"/>
                <a:cs typeface="Calibri"/>
                <a:sym typeface="Calibri"/>
              </a:defRPr>
            </a:lvl4pPr>
            <a:lvl5pPr lvl="4" marR="0" rtl="0" algn="l">
              <a:lnSpc>
                <a:spcPct val="90000"/>
              </a:lnSpc>
              <a:spcBef>
                <a:spcPts val="400"/>
              </a:spcBef>
              <a:spcAft>
                <a:spcPts val="0"/>
              </a:spcAft>
              <a:buClr>
                <a:schemeClr val="dk1"/>
              </a:buClr>
              <a:buSzPts val="1300"/>
              <a:buFont typeface="Arial"/>
              <a:buNone/>
              <a:defRPr b="0" i="0" sz="1300" u="none" cap="none" strike="noStrike">
                <a:solidFill>
                  <a:schemeClr val="dk1"/>
                </a:solidFill>
                <a:latin typeface="Calibri"/>
                <a:ea typeface="Calibri"/>
                <a:cs typeface="Calibri"/>
                <a:sym typeface="Calibri"/>
              </a:defRPr>
            </a:lvl5pPr>
            <a:lvl6pPr lvl="5"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6pPr>
            <a:lvl7pPr lvl="6"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7pPr>
            <a:lvl8pPr lvl="7"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8pPr>
            <a:lvl9pPr lvl="8"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9pPr>
          </a:lstStyle>
          <a:p/>
        </p:txBody>
      </p:sp>
      <p:sp>
        <p:nvSpPr>
          <p:cNvPr id="18" name="Google Shape;18;p26"/>
          <p:cNvSpPr/>
          <p:nvPr>
            <p:ph idx="3" type="pic"/>
          </p:nvPr>
        </p:nvSpPr>
        <p:spPr>
          <a:xfrm>
            <a:off x="3712180" y="906409"/>
            <a:ext cx="2294100" cy="2163900"/>
          </a:xfrm>
          <a:prstGeom prst="rect">
            <a:avLst/>
          </a:prstGeom>
          <a:solidFill>
            <a:srgbClr val="F2F2F2"/>
          </a:solidFill>
          <a:ln>
            <a:noFill/>
          </a:ln>
        </p:spPr>
        <p:txBody>
          <a:bodyPr anchorCtr="0" anchor="t" bIns="17150" lIns="34300" spcFirstLastPara="1" rIns="34300" wrap="square" tIns="17150">
            <a:noAutofit/>
          </a:bodyPr>
          <a:lstStyle>
            <a:lvl1pPr lvl="0" marR="0" rtl="0" algn="l">
              <a:lnSpc>
                <a:spcPct val="90000"/>
              </a:lnSpc>
              <a:spcBef>
                <a:spcPts val="800"/>
              </a:spcBef>
              <a:spcAft>
                <a:spcPts val="0"/>
              </a:spcAft>
              <a:buClr>
                <a:schemeClr val="dk1"/>
              </a:buClr>
              <a:buSzPts val="800"/>
              <a:buFont typeface="Arial"/>
              <a:buNone/>
              <a:defRPr b="0" i="0" sz="800" u="none" cap="none" strike="noStrike">
                <a:solidFill>
                  <a:schemeClr val="dk1"/>
                </a:solidFill>
                <a:latin typeface="Calibri"/>
                <a:ea typeface="Calibri"/>
                <a:cs typeface="Calibri"/>
                <a:sym typeface="Calibri"/>
              </a:defRPr>
            </a:lvl1pPr>
            <a:lvl2pPr lvl="1" marR="0" rtl="0" algn="l">
              <a:lnSpc>
                <a:spcPct val="90000"/>
              </a:lnSpc>
              <a:spcBef>
                <a:spcPts val="4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2pPr>
            <a:lvl3pPr lvl="2"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3pPr>
            <a:lvl4pPr lvl="3" marR="0" rtl="0" algn="l">
              <a:lnSpc>
                <a:spcPct val="90000"/>
              </a:lnSpc>
              <a:spcBef>
                <a:spcPts val="400"/>
              </a:spcBef>
              <a:spcAft>
                <a:spcPts val="0"/>
              </a:spcAft>
              <a:buClr>
                <a:schemeClr val="dk1"/>
              </a:buClr>
              <a:buSzPts val="1300"/>
              <a:buFont typeface="Arial"/>
              <a:buNone/>
              <a:defRPr b="0" i="0" sz="1300" u="none" cap="none" strike="noStrike">
                <a:solidFill>
                  <a:schemeClr val="dk1"/>
                </a:solidFill>
                <a:latin typeface="Calibri"/>
                <a:ea typeface="Calibri"/>
                <a:cs typeface="Calibri"/>
                <a:sym typeface="Calibri"/>
              </a:defRPr>
            </a:lvl4pPr>
            <a:lvl5pPr lvl="4" marR="0" rtl="0" algn="l">
              <a:lnSpc>
                <a:spcPct val="90000"/>
              </a:lnSpc>
              <a:spcBef>
                <a:spcPts val="400"/>
              </a:spcBef>
              <a:spcAft>
                <a:spcPts val="0"/>
              </a:spcAft>
              <a:buClr>
                <a:schemeClr val="dk1"/>
              </a:buClr>
              <a:buSzPts val="1300"/>
              <a:buFont typeface="Arial"/>
              <a:buNone/>
              <a:defRPr b="0" i="0" sz="1300" u="none" cap="none" strike="noStrike">
                <a:solidFill>
                  <a:schemeClr val="dk1"/>
                </a:solidFill>
                <a:latin typeface="Calibri"/>
                <a:ea typeface="Calibri"/>
                <a:cs typeface="Calibri"/>
                <a:sym typeface="Calibri"/>
              </a:defRPr>
            </a:lvl5pPr>
            <a:lvl6pPr lvl="5"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6pPr>
            <a:lvl7pPr lvl="6"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7pPr>
            <a:lvl8pPr lvl="7"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8pPr>
            <a:lvl9pPr lvl="8"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Slide">
  <p:cSld name="2_Slide">
    <p:spTree>
      <p:nvGrpSpPr>
        <p:cNvPr id="19" name="Shape 19"/>
        <p:cNvGrpSpPr/>
        <p:nvPr/>
      </p:nvGrpSpPr>
      <p:grpSpPr>
        <a:xfrm>
          <a:off x="0" y="0"/>
          <a:ext cx="0" cy="0"/>
          <a:chOff x="0" y="0"/>
          <a:chExt cx="0" cy="0"/>
        </a:xfrm>
      </p:grpSpPr>
      <p:sp>
        <p:nvSpPr>
          <p:cNvPr id="20" name="Google Shape;20;p27"/>
          <p:cNvSpPr/>
          <p:nvPr>
            <p:ph idx="2" type="pic"/>
          </p:nvPr>
        </p:nvSpPr>
        <p:spPr>
          <a:xfrm>
            <a:off x="4081950" y="438912"/>
            <a:ext cx="4602600" cy="4265700"/>
          </a:xfrm>
          <a:prstGeom prst="rect">
            <a:avLst/>
          </a:prstGeom>
          <a:solidFill>
            <a:srgbClr val="F2F2F2"/>
          </a:solidFill>
          <a:ln>
            <a:noFill/>
          </a:ln>
        </p:spPr>
        <p:txBody>
          <a:bodyPr anchorCtr="0" anchor="t" bIns="17150" lIns="34300" spcFirstLastPara="1" rIns="34300" wrap="square" tIns="17150">
            <a:noAutofit/>
          </a:bodyPr>
          <a:lstStyle>
            <a:lvl1pPr lvl="0" marR="0" rtl="0" algn="l">
              <a:lnSpc>
                <a:spcPct val="90000"/>
              </a:lnSpc>
              <a:spcBef>
                <a:spcPts val="800"/>
              </a:spcBef>
              <a:spcAft>
                <a:spcPts val="0"/>
              </a:spcAft>
              <a:buClr>
                <a:schemeClr val="dk1"/>
              </a:buClr>
              <a:buSzPts val="800"/>
              <a:buFont typeface="Arial"/>
              <a:buNone/>
              <a:defRPr b="0" i="0" sz="800" u="none" cap="none" strike="noStrike">
                <a:solidFill>
                  <a:schemeClr val="dk1"/>
                </a:solidFill>
                <a:latin typeface="Calibri"/>
                <a:ea typeface="Calibri"/>
                <a:cs typeface="Calibri"/>
                <a:sym typeface="Calibri"/>
              </a:defRPr>
            </a:lvl1pPr>
            <a:lvl2pPr lvl="1" marR="0" rtl="0" algn="l">
              <a:lnSpc>
                <a:spcPct val="90000"/>
              </a:lnSpc>
              <a:spcBef>
                <a:spcPts val="4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2pPr>
            <a:lvl3pPr lvl="2"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3pPr>
            <a:lvl4pPr lvl="3" marR="0" rtl="0" algn="l">
              <a:lnSpc>
                <a:spcPct val="90000"/>
              </a:lnSpc>
              <a:spcBef>
                <a:spcPts val="400"/>
              </a:spcBef>
              <a:spcAft>
                <a:spcPts val="0"/>
              </a:spcAft>
              <a:buClr>
                <a:schemeClr val="dk1"/>
              </a:buClr>
              <a:buSzPts val="1300"/>
              <a:buFont typeface="Arial"/>
              <a:buNone/>
              <a:defRPr b="0" i="0" sz="1300" u="none" cap="none" strike="noStrike">
                <a:solidFill>
                  <a:schemeClr val="dk1"/>
                </a:solidFill>
                <a:latin typeface="Calibri"/>
                <a:ea typeface="Calibri"/>
                <a:cs typeface="Calibri"/>
                <a:sym typeface="Calibri"/>
              </a:defRPr>
            </a:lvl4pPr>
            <a:lvl5pPr lvl="4" marR="0" rtl="0" algn="l">
              <a:lnSpc>
                <a:spcPct val="90000"/>
              </a:lnSpc>
              <a:spcBef>
                <a:spcPts val="400"/>
              </a:spcBef>
              <a:spcAft>
                <a:spcPts val="0"/>
              </a:spcAft>
              <a:buClr>
                <a:schemeClr val="dk1"/>
              </a:buClr>
              <a:buSzPts val="1300"/>
              <a:buFont typeface="Arial"/>
              <a:buNone/>
              <a:defRPr b="0" i="0" sz="1300" u="none" cap="none" strike="noStrike">
                <a:solidFill>
                  <a:schemeClr val="dk1"/>
                </a:solidFill>
                <a:latin typeface="Calibri"/>
                <a:ea typeface="Calibri"/>
                <a:cs typeface="Calibri"/>
                <a:sym typeface="Calibri"/>
              </a:defRPr>
            </a:lvl5pPr>
            <a:lvl6pPr lvl="5"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6pPr>
            <a:lvl7pPr lvl="6"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7pPr>
            <a:lvl8pPr lvl="7"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8pPr>
            <a:lvl9pPr lvl="8"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21" name="Shape 21"/>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Slide">
  <p:cSld name="3_Slide">
    <p:spTree>
      <p:nvGrpSpPr>
        <p:cNvPr id="22" name="Shape 22"/>
        <p:cNvGrpSpPr/>
        <p:nvPr/>
      </p:nvGrpSpPr>
      <p:grpSpPr>
        <a:xfrm>
          <a:off x="0" y="0"/>
          <a:ext cx="0" cy="0"/>
          <a:chOff x="0" y="0"/>
          <a:chExt cx="0" cy="0"/>
        </a:xfrm>
      </p:grpSpPr>
      <p:sp>
        <p:nvSpPr>
          <p:cNvPr id="23" name="Google Shape;23;p29"/>
          <p:cNvSpPr/>
          <p:nvPr>
            <p:ph idx="2" type="pic"/>
          </p:nvPr>
        </p:nvSpPr>
        <p:spPr>
          <a:xfrm>
            <a:off x="6399549" y="638116"/>
            <a:ext cx="1796700" cy="3878700"/>
          </a:xfrm>
          <a:prstGeom prst="rect">
            <a:avLst/>
          </a:prstGeom>
          <a:solidFill>
            <a:srgbClr val="F2F2F2"/>
          </a:solidFill>
          <a:ln>
            <a:noFill/>
          </a:ln>
        </p:spPr>
        <p:txBody>
          <a:bodyPr anchorCtr="0" anchor="t" bIns="17150" lIns="34300" spcFirstLastPara="1" rIns="34300" wrap="square" tIns="17150">
            <a:noAutofit/>
          </a:bodyPr>
          <a:lstStyle>
            <a:lvl1pPr lvl="0" marR="0" rtl="0" algn="l">
              <a:lnSpc>
                <a:spcPct val="90000"/>
              </a:lnSpc>
              <a:spcBef>
                <a:spcPts val="800"/>
              </a:spcBef>
              <a:spcAft>
                <a:spcPts val="0"/>
              </a:spcAft>
              <a:buClr>
                <a:schemeClr val="dk1"/>
              </a:buClr>
              <a:buSzPts val="800"/>
              <a:buFont typeface="Arial"/>
              <a:buNone/>
              <a:defRPr b="0" i="0" sz="800" u="none" cap="none" strike="noStrike">
                <a:solidFill>
                  <a:schemeClr val="dk1"/>
                </a:solidFill>
                <a:latin typeface="Calibri"/>
                <a:ea typeface="Calibri"/>
                <a:cs typeface="Calibri"/>
                <a:sym typeface="Calibri"/>
              </a:defRPr>
            </a:lvl1pPr>
            <a:lvl2pPr lvl="1" marR="0" rtl="0" algn="l">
              <a:lnSpc>
                <a:spcPct val="90000"/>
              </a:lnSpc>
              <a:spcBef>
                <a:spcPts val="4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2pPr>
            <a:lvl3pPr lvl="2"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3pPr>
            <a:lvl4pPr lvl="3" marR="0" rtl="0" algn="l">
              <a:lnSpc>
                <a:spcPct val="90000"/>
              </a:lnSpc>
              <a:spcBef>
                <a:spcPts val="400"/>
              </a:spcBef>
              <a:spcAft>
                <a:spcPts val="0"/>
              </a:spcAft>
              <a:buClr>
                <a:schemeClr val="dk1"/>
              </a:buClr>
              <a:buSzPts val="1300"/>
              <a:buFont typeface="Arial"/>
              <a:buNone/>
              <a:defRPr b="0" i="0" sz="1300" u="none" cap="none" strike="noStrike">
                <a:solidFill>
                  <a:schemeClr val="dk1"/>
                </a:solidFill>
                <a:latin typeface="Calibri"/>
                <a:ea typeface="Calibri"/>
                <a:cs typeface="Calibri"/>
                <a:sym typeface="Calibri"/>
              </a:defRPr>
            </a:lvl4pPr>
            <a:lvl5pPr lvl="4" marR="0" rtl="0" algn="l">
              <a:lnSpc>
                <a:spcPct val="90000"/>
              </a:lnSpc>
              <a:spcBef>
                <a:spcPts val="400"/>
              </a:spcBef>
              <a:spcAft>
                <a:spcPts val="0"/>
              </a:spcAft>
              <a:buClr>
                <a:schemeClr val="dk1"/>
              </a:buClr>
              <a:buSzPts val="1300"/>
              <a:buFont typeface="Arial"/>
              <a:buNone/>
              <a:defRPr b="0" i="0" sz="1300" u="none" cap="none" strike="noStrike">
                <a:solidFill>
                  <a:schemeClr val="dk1"/>
                </a:solidFill>
                <a:latin typeface="Calibri"/>
                <a:ea typeface="Calibri"/>
                <a:cs typeface="Calibri"/>
                <a:sym typeface="Calibri"/>
              </a:defRPr>
            </a:lvl5pPr>
            <a:lvl6pPr lvl="5"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6pPr>
            <a:lvl7pPr lvl="6"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7pPr>
            <a:lvl8pPr lvl="7"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8pPr>
            <a:lvl9pPr lvl="8"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4" name="Shape 24"/>
        <p:cNvGrpSpPr/>
        <p:nvPr/>
      </p:nvGrpSpPr>
      <p:grpSpPr>
        <a:xfrm>
          <a:off x="0" y="0"/>
          <a:ext cx="0" cy="0"/>
          <a:chOff x="0" y="0"/>
          <a:chExt cx="0" cy="0"/>
        </a:xfrm>
      </p:grpSpPr>
      <p:sp>
        <p:nvSpPr>
          <p:cNvPr id="25" name="Google Shape;25;p30"/>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26" name="Google Shape;26;p3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2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3" name="Google Shape;33;p22"/>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4" name="Google Shape;34;p22"/>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5" name="Google Shape;35;p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6" name="Shape 36"/>
        <p:cNvGrpSpPr/>
        <p:nvPr/>
      </p:nvGrpSpPr>
      <p:grpSpPr>
        <a:xfrm>
          <a:off x="0" y="0"/>
          <a:ext cx="0" cy="0"/>
          <a:chOff x="0" y="0"/>
          <a:chExt cx="0" cy="0"/>
        </a:xfrm>
      </p:grpSpPr>
      <p:sp>
        <p:nvSpPr>
          <p:cNvPr id="37" name="Google Shape;37;p2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8" name="Google Shape;38;p2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39" name="Google Shape;39;p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slideLayout" Target="../slideLayouts/slideLayout9.xml"/><Relationship Id="rId3" Type="http://schemas.openxmlformats.org/officeDocument/2006/relationships/slideLayout" Target="../slideLayouts/slideLayout10.xml"/><Relationship Id="rId4" Type="http://schemas.openxmlformats.org/officeDocument/2006/relationships/slideLayout" Target="../slideLayouts/slideLayout11.xml"/><Relationship Id="rId11" Type="http://schemas.openxmlformats.org/officeDocument/2006/relationships/slideLayout" Target="../slideLayouts/slideLayout18.xml"/><Relationship Id="rId10" Type="http://schemas.openxmlformats.org/officeDocument/2006/relationships/slideLayout" Target="../slideLayouts/slideLayout17.xml"/><Relationship Id="rId12" Type="http://schemas.openxmlformats.org/officeDocument/2006/relationships/theme" Target="../theme/theme3.xml"/><Relationship Id="rId9" Type="http://schemas.openxmlformats.org/officeDocument/2006/relationships/slideLayout" Target="../slideLayouts/slideLayout16.xml"/><Relationship Id="rId5" Type="http://schemas.openxmlformats.org/officeDocument/2006/relationships/slideLayout" Target="../slideLayouts/slideLayout12.xml"/><Relationship Id="rId6" Type="http://schemas.openxmlformats.org/officeDocument/2006/relationships/slideLayout" Target="../slideLayouts/slideLayout13.xml"/><Relationship Id="rId7" Type="http://schemas.openxmlformats.org/officeDocument/2006/relationships/slideLayout" Target="../slideLayouts/slideLayout14.xml"/><Relationship Id="rId8"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9"/>
          <p:cNvSpPr txBox="1"/>
          <p:nvPr>
            <p:ph type="title"/>
          </p:nvPr>
        </p:nvSpPr>
        <p:spPr>
          <a:xfrm>
            <a:off x="628650" y="273844"/>
            <a:ext cx="7886700" cy="994200"/>
          </a:xfrm>
          <a:prstGeom prst="rect">
            <a:avLst/>
          </a:prstGeom>
          <a:noFill/>
          <a:ln>
            <a:noFill/>
          </a:ln>
        </p:spPr>
        <p:txBody>
          <a:bodyPr anchorCtr="0" anchor="ctr" bIns="17150" lIns="34300" spcFirstLastPara="1" rIns="34300" wrap="square" tIns="17150">
            <a:noAutofit/>
          </a:bodyPr>
          <a:lstStyle>
            <a:lvl1pPr lvl="0" marR="0" rtl="0" algn="l">
              <a:lnSpc>
                <a:spcPct val="90000"/>
              </a:lnSpc>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500"/>
              <a:buFont typeface="Arial"/>
              <a:buNone/>
              <a:defRPr b="0" i="0" sz="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500"/>
              <a:buFont typeface="Arial"/>
              <a:buNone/>
              <a:defRPr b="0" i="0" sz="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500"/>
              <a:buFont typeface="Arial"/>
              <a:buNone/>
              <a:defRPr b="0" i="0" sz="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500"/>
              <a:buFont typeface="Arial"/>
              <a:buNone/>
              <a:defRPr b="0" i="0" sz="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500"/>
              <a:buFont typeface="Arial"/>
              <a:buNone/>
              <a:defRPr b="0" i="0" sz="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500"/>
              <a:buFont typeface="Arial"/>
              <a:buNone/>
              <a:defRPr b="0" i="0" sz="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500"/>
              <a:buFont typeface="Arial"/>
              <a:buNone/>
              <a:defRPr b="0" i="0" sz="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500"/>
              <a:buFont typeface="Arial"/>
              <a:buNone/>
              <a:defRPr b="0" i="0" sz="700" u="none" cap="none" strike="noStrike">
                <a:solidFill>
                  <a:srgbClr val="000000"/>
                </a:solidFill>
                <a:latin typeface="Arial"/>
                <a:ea typeface="Arial"/>
                <a:cs typeface="Arial"/>
                <a:sym typeface="Arial"/>
              </a:defRPr>
            </a:lvl9pPr>
          </a:lstStyle>
          <a:p/>
        </p:txBody>
      </p:sp>
      <p:sp>
        <p:nvSpPr>
          <p:cNvPr id="7" name="Google Shape;7;p19"/>
          <p:cNvSpPr txBox="1"/>
          <p:nvPr>
            <p:ph idx="1" type="body"/>
          </p:nvPr>
        </p:nvSpPr>
        <p:spPr>
          <a:xfrm>
            <a:off x="628650" y="1369219"/>
            <a:ext cx="7886700" cy="3263400"/>
          </a:xfrm>
          <a:prstGeom prst="rect">
            <a:avLst/>
          </a:prstGeom>
          <a:noFill/>
          <a:ln>
            <a:noFill/>
          </a:ln>
        </p:spPr>
        <p:txBody>
          <a:bodyPr anchorCtr="0" anchor="t" bIns="17150" lIns="34300" spcFirstLastPara="1" rIns="34300" wrap="square" tIns="17150">
            <a:noAutofit/>
          </a:bodyPr>
          <a:lstStyle>
            <a:lvl1pPr indent="-228600" lvl="0" marL="457200" marR="0" rtl="0" algn="l">
              <a:lnSpc>
                <a:spcPct val="90000"/>
              </a:lnSpc>
              <a:spcBef>
                <a:spcPts val="800"/>
              </a:spcBef>
              <a:spcAft>
                <a:spcPts val="0"/>
              </a:spcAft>
              <a:buClr>
                <a:schemeClr val="dk1"/>
              </a:buClr>
              <a:buSzPts val="2100"/>
              <a:buFont typeface="Arial"/>
              <a:buNone/>
              <a:defRPr b="0" i="0" sz="2100" u="none" cap="none" strike="noStrike">
                <a:solidFill>
                  <a:schemeClr val="dk1"/>
                </a:solidFill>
                <a:latin typeface="Calibri"/>
                <a:ea typeface="Calibri"/>
                <a:cs typeface="Calibri"/>
                <a:sym typeface="Calibri"/>
              </a:defRPr>
            </a:lvl1pPr>
            <a:lvl2pPr indent="-228600" lvl="1" marL="914400" marR="0" rtl="0" algn="l">
              <a:lnSpc>
                <a:spcPct val="90000"/>
              </a:lnSpc>
              <a:spcBef>
                <a:spcPts val="4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2pPr>
            <a:lvl3pPr indent="-228600" lvl="2" marL="1371600"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3pPr>
            <a:lvl4pPr indent="-228600" lvl="3" marL="1828800" marR="0" rtl="0" algn="l">
              <a:lnSpc>
                <a:spcPct val="90000"/>
              </a:lnSpc>
              <a:spcBef>
                <a:spcPts val="400"/>
              </a:spcBef>
              <a:spcAft>
                <a:spcPts val="0"/>
              </a:spcAft>
              <a:buClr>
                <a:schemeClr val="dk1"/>
              </a:buClr>
              <a:buSzPts val="1300"/>
              <a:buFont typeface="Arial"/>
              <a:buNone/>
              <a:defRPr b="0" i="0" sz="1300" u="none" cap="none" strike="noStrike">
                <a:solidFill>
                  <a:schemeClr val="dk1"/>
                </a:solidFill>
                <a:latin typeface="Calibri"/>
                <a:ea typeface="Calibri"/>
                <a:cs typeface="Calibri"/>
                <a:sym typeface="Calibri"/>
              </a:defRPr>
            </a:lvl4pPr>
            <a:lvl5pPr indent="-228600" lvl="4" marL="2286000" marR="0" rtl="0" algn="l">
              <a:lnSpc>
                <a:spcPct val="90000"/>
              </a:lnSpc>
              <a:spcBef>
                <a:spcPts val="400"/>
              </a:spcBef>
              <a:spcAft>
                <a:spcPts val="0"/>
              </a:spcAft>
              <a:buClr>
                <a:schemeClr val="dk1"/>
              </a:buClr>
              <a:buSzPts val="1300"/>
              <a:buFont typeface="Arial"/>
              <a:buNone/>
              <a:defRPr b="0" i="0" sz="1300" u="none" cap="none" strike="noStrike">
                <a:solidFill>
                  <a:schemeClr val="dk1"/>
                </a:solidFill>
                <a:latin typeface="Calibri"/>
                <a:ea typeface="Calibri"/>
                <a:cs typeface="Calibri"/>
                <a:sym typeface="Calibri"/>
              </a:defRPr>
            </a:lvl5pPr>
            <a:lvl6pPr indent="-311150" lvl="5" marL="27432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6pPr>
            <a:lvl7pPr indent="-311150" lvl="6" marL="32004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7pPr>
            <a:lvl8pPr indent="-311150" lvl="7" marL="36576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8pPr>
            <a:lvl9pPr indent="-311150" lvl="8" marL="41148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9pPr>
          </a:lstStyle>
          <a:p/>
        </p:txBody>
      </p:sp>
      <p:sp>
        <p:nvSpPr>
          <p:cNvPr id="8" name="Google Shape;8;p19"/>
          <p:cNvSpPr txBox="1"/>
          <p:nvPr>
            <p:ph idx="10" type="dt"/>
          </p:nvPr>
        </p:nvSpPr>
        <p:spPr>
          <a:xfrm>
            <a:off x="628650" y="4767263"/>
            <a:ext cx="2057400" cy="273900"/>
          </a:xfrm>
          <a:prstGeom prst="rect">
            <a:avLst/>
          </a:prstGeom>
          <a:noFill/>
          <a:ln>
            <a:noFill/>
          </a:ln>
        </p:spPr>
        <p:txBody>
          <a:bodyPr anchorCtr="0" anchor="ctr" bIns="17150" lIns="34300" spcFirstLastPara="1" rIns="34300" wrap="square" tIns="17150">
            <a:noAutofit/>
          </a:bodyPr>
          <a:lstStyle>
            <a:lvl1pPr lvl="0" marR="0" rtl="0" algn="l">
              <a:lnSpc>
                <a:spcPct val="100000"/>
              </a:lnSpc>
              <a:spcBef>
                <a:spcPts val="0"/>
              </a:spcBef>
              <a:spcAft>
                <a:spcPts val="0"/>
              </a:spcAft>
              <a:buClr>
                <a:srgbClr val="000000"/>
              </a:buClr>
              <a:buSzPts val="500"/>
              <a:buFont typeface="Arial"/>
              <a:buNone/>
              <a:defRPr b="0" i="0" sz="900" u="none" cap="none" strike="noStrike">
                <a:solidFill>
                  <a:srgbClr val="A4A5A4"/>
                </a:solidFill>
                <a:latin typeface="Calibri"/>
                <a:ea typeface="Calibri"/>
                <a:cs typeface="Calibri"/>
                <a:sym typeface="Calibri"/>
              </a:defRPr>
            </a:lvl1pPr>
            <a:lvl2pPr lvl="1" marR="0" rtl="0" algn="l">
              <a:lnSpc>
                <a:spcPct val="100000"/>
              </a:lnSpc>
              <a:spcBef>
                <a:spcPts val="0"/>
              </a:spcBef>
              <a:spcAft>
                <a:spcPts val="0"/>
              </a:spcAft>
              <a:buClr>
                <a:srgbClr val="000000"/>
              </a:buClr>
              <a:buSzPts val="500"/>
              <a:buFont typeface="Arial"/>
              <a:buNone/>
              <a:defRPr b="0" i="0" sz="1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500"/>
              <a:buFont typeface="Arial"/>
              <a:buNone/>
              <a:defRPr b="0" i="0" sz="1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500"/>
              <a:buFont typeface="Arial"/>
              <a:buNone/>
              <a:defRPr b="0" i="0" sz="1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500"/>
              <a:buFont typeface="Arial"/>
              <a:buNone/>
              <a:defRPr b="0" i="0" sz="1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500"/>
              <a:buFont typeface="Arial"/>
              <a:buNone/>
              <a:defRPr b="0" i="0" sz="1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500"/>
              <a:buFont typeface="Arial"/>
              <a:buNone/>
              <a:defRPr b="0" i="0" sz="1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500"/>
              <a:buFont typeface="Arial"/>
              <a:buNone/>
              <a:defRPr b="0" i="0" sz="1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500"/>
              <a:buFont typeface="Arial"/>
              <a:buNone/>
              <a:defRPr b="0" i="0" sz="1400" u="none" cap="none" strike="noStrike">
                <a:solidFill>
                  <a:schemeClr val="dk1"/>
                </a:solidFill>
                <a:latin typeface="Calibri"/>
                <a:ea typeface="Calibri"/>
                <a:cs typeface="Calibri"/>
                <a:sym typeface="Calibri"/>
              </a:defRPr>
            </a:lvl9pPr>
          </a:lstStyle>
          <a:p/>
        </p:txBody>
      </p:sp>
      <p:sp>
        <p:nvSpPr>
          <p:cNvPr id="9" name="Google Shape;9;p19"/>
          <p:cNvSpPr txBox="1"/>
          <p:nvPr>
            <p:ph idx="11" type="ftr"/>
          </p:nvPr>
        </p:nvSpPr>
        <p:spPr>
          <a:xfrm>
            <a:off x="3028950" y="4767263"/>
            <a:ext cx="3086100" cy="273900"/>
          </a:xfrm>
          <a:prstGeom prst="rect">
            <a:avLst/>
          </a:prstGeom>
          <a:noFill/>
          <a:ln>
            <a:noFill/>
          </a:ln>
        </p:spPr>
        <p:txBody>
          <a:bodyPr anchorCtr="0" anchor="ctr" bIns="17150" lIns="34300" spcFirstLastPara="1" rIns="34300" wrap="square" tIns="17150">
            <a:noAutofit/>
          </a:bodyPr>
          <a:lstStyle>
            <a:lvl1pPr lvl="0" marR="0" rtl="0" algn="ctr">
              <a:lnSpc>
                <a:spcPct val="100000"/>
              </a:lnSpc>
              <a:spcBef>
                <a:spcPts val="0"/>
              </a:spcBef>
              <a:spcAft>
                <a:spcPts val="0"/>
              </a:spcAft>
              <a:buClr>
                <a:srgbClr val="000000"/>
              </a:buClr>
              <a:buSzPts val="500"/>
              <a:buFont typeface="Arial"/>
              <a:buNone/>
              <a:defRPr b="0" i="0" sz="900" u="none" cap="none" strike="noStrike">
                <a:solidFill>
                  <a:srgbClr val="A4A5A4"/>
                </a:solidFill>
                <a:latin typeface="Calibri"/>
                <a:ea typeface="Calibri"/>
                <a:cs typeface="Calibri"/>
                <a:sym typeface="Calibri"/>
              </a:defRPr>
            </a:lvl1pPr>
            <a:lvl2pPr lvl="1" marR="0" rtl="0" algn="l">
              <a:lnSpc>
                <a:spcPct val="100000"/>
              </a:lnSpc>
              <a:spcBef>
                <a:spcPts val="0"/>
              </a:spcBef>
              <a:spcAft>
                <a:spcPts val="0"/>
              </a:spcAft>
              <a:buClr>
                <a:srgbClr val="000000"/>
              </a:buClr>
              <a:buSzPts val="500"/>
              <a:buFont typeface="Arial"/>
              <a:buNone/>
              <a:defRPr b="0" i="0" sz="1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500"/>
              <a:buFont typeface="Arial"/>
              <a:buNone/>
              <a:defRPr b="0" i="0" sz="1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500"/>
              <a:buFont typeface="Arial"/>
              <a:buNone/>
              <a:defRPr b="0" i="0" sz="1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500"/>
              <a:buFont typeface="Arial"/>
              <a:buNone/>
              <a:defRPr b="0" i="0" sz="1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500"/>
              <a:buFont typeface="Arial"/>
              <a:buNone/>
              <a:defRPr b="0" i="0" sz="1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500"/>
              <a:buFont typeface="Arial"/>
              <a:buNone/>
              <a:defRPr b="0" i="0" sz="1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500"/>
              <a:buFont typeface="Arial"/>
              <a:buNone/>
              <a:defRPr b="0" i="0" sz="1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500"/>
              <a:buFont typeface="Arial"/>
              <a:buNone/>
              <a:defRPr b="0" i="0" sz="1400" u="none" cap="none" strike="noStrike">
                <a:solidFill>
                  <a:schemeClr val="dk1"/>
                </a:solidFill>
                <a:latin typeface="Calibri"/>
                <a:ea typeface="Calibri"/>
                <a:cs typeface="Calibri"/>
                <a:sym typeface="Calibri"/>
              </a:defRPr>
            </a:lvl9pPr>
          </a:lstStyle>
          <a:p/>
        </p:txBody>
      </p:sp>
      <p:sp>
        <p:nvSpPr>
          <p:cNvPr id="10" name="Google Shape;10;p19"/>
          <p:cNvSpPr txBox="1"/>
          <p:nvPr>
            <p:ph idx="12" type="sldNum"/>
          </p:nvPr>
        </p:nvSpPr>
        <p:spPr>
          <a:xfrm>
            <a:off x="6457950" y="4767263"/>
            <a:ext cx="2057400" cy="273900"/>
          </a:xfrm>
          <a:prstGeom prst="rect">
            <a:avLst/>
          </a:prstGeom>
          <a:noFill/>
          <a:ln>
            <a:noFill/>
          </a:ln>
        </p:spPr>
        <p:txBody>
          <a:bodyPr anchorCtr="0" anchor="ctr" bIns="17150" lIns="34300" spcFirstLastPara="1" rIns="34300" wrap="square" tIns="1715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A4A5A4"/>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A4A5A4"/>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A4A5A4"/>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A4A5A4"/>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A4A5A4"/>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A4A5A4"/>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A4A5A4"/>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A4A5A4"/>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A4A5A4"/>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
        <p:nvSpPr>
          <p:cNvPr id="11" name="Google Shape;11;p19"/>
          <p:cNvSpPr txBox="1"/>
          <p:nvPr/>
        </p:nvSpPr>
        <p:spPr>
          <a:xfrm>
            <a:off x="8812663" y="228953"/>
            <a:ext cx="346800" cy="1845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800"/>
              <a:buFont typeface="Arial"/>
              <a:buNone/>
            </a:pPr>
            <a:fld id="{00000000-1234-1234-1234-123412341234}" type="slidenum">
              <a:rPr b="0" i="0" lang="en" sz="800" u="none" cap="none" strike="noStrike">
                <a:solidFill>
                  <a:schemeClr val="lt1"/>
                </a:solidFill>
                <a:latin typeface="Roboto"/>
                <a:ea typeface="Roboto"/>
                <a:cs typeface="Roboto"/>
                <a:sym typeface="Roboto"/>
              </a:rPr>
              <a:t>‹#›</a:t>
            </a:fld>
            <a:r>
              <a:rPr b="1" i="0" lang="en" sz="800" u="none" cap="none" strike="noStrike">
                <a:solidFill>
                  <a:schemeClr val="lt1"/>
                </a:solidFill>
                <a:latin typeface="Montserrat"/>
                <a:ea typeface="Montserrat"/>
                <a:cs typeface="Montserrat"/>
                <a:sym typeface="Montserrat"/>
              </a:rPr>
              <a:t>  </a:t>
            </a:r>
            <a:endParaRPr b="0" i="0" sz="500" u="none" cap="none" strike="noStrike">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27" name="Shape 27"/>
        <p:cNvGrpSpPr/>
        <p:nvPr/>
      </p:nvGrpSpPr>
      <p:grpSpPr>
        <a:xfrm>
          <a:off x="0" y="0"/>
          <a:ext cx="0" cy="0"/>
          <a:chOff x="0" y="0"/>
          <a:chExt cx="0" cy="0"/>
        </a:xfrm>
      </p:grpSpPr>
      <p:sp>
        <p:nvSpPr>
          <p:cNvPr id="28" name="Google Shape;28;p2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29" name="Google Shape;29;p2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30" name="Google Shape;30;p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7" r:id="rId1"/>
    <p:sldLayoutId id="2147483658" r:id="rId2"/>
    <p:sldLayoutId id="2147483659" r:id="rId3"/>
    <p:sldLayoutId id="2147483660" r:id="rId4"/>
    <p:sldLayoutId id="2147483661" r:id="rId5"/>
    <p:sldLayoutId id="2147483662" r:id="rId6"/>
    <p:sldLayoutId id="2147483663" r:id="rId7"/>
    <p:sldLayoutId id="2147483664" r:id="rId8"/>
    <p:sldLayoutId id="2147483665" r:id="rId9"/>
    <p:sldLayoutId id="2147483666" r:id="rId10"/>
    <p:sldLayoutId id="214748366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8.png"/><Relationship Id="rId4" Type="http://schemas.openxmlformats.org/officeDocument/2006/relationships/image" Target="../media/image7.jpg"/><Relationship Id="rId5"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xml"/><Relationship Id="rId3" Type="http://schemas.openxmlformats.org/officeDocument/2006/relationships/image" Target="../media/image8.png"/><Relationship Id="rId4" Type="http://schemas.openxmlformats.org/officeDocument/2006/relationships/image" Target="../media/image1.png"/><Relationship Id="rId5"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1.xml"/><Relationship Id="rId3" Type="http://schemas.openxmlformats.org/officeDocument/2006/relationships/image" Target="../media/image8.png"/><Relationship Id="rId4" Type="http://schemas.openxmlformats.org/officeDocument/2006/relationships/image" Target="../media/image1.png"/><Relationship Id="rId5" Type="http://schemas.openxmlformats.org/officeDocument/2006/relationships/image" Target="../media/image21.png"/><Relationship Id="rId6" Type="http://schemas.openxmlformats.org/officeDocument/2006/relationships/image" Target="../media/image1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2.xml"/><Relationship Id="rId3" Type="http://schemas.openxmlformats.org/officeDocument/2006/relationships/image" Target="../media/image8.png"/><Relationship Id="rId4" Type="http://schemas.openxmlformats.org/officeDocument/2006/relationships/image" Target="../media/image1.png"/><Relationship Id="rId5" Type="http://schemas.openxmlformats.org/officeDocument/2006/relationships/image" Target="../media/image23.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3.xml"/><Relationship Id="rId3" Type="http://schemas.openxmlformats.org/officeDocument/2006/relationships/image" Target="../media/image8.png"/><Relationship Id="rId4" Type="http://schemas.openxmlformats.org/officeDocument/2006/relationships/image" Target="../media/image1.png"/><Relationship Id="rId5" Type="http://schemas.openxmlformats.org/officeDocument/2006/relationships/image" Target="../media/image22.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4.xml"/><Relationship Id="rId3" Type="http://schemas.openxmlformats.org/officeDocument/2006/relationships/image" Target="../media/image8.png"/><Relationship Id="rId4" Type="http://schemas.openxmlformats.org/officeDocument/2006/relationships/image" Target="../media/image1.png"/><Relationship Id="rId5" Type="http://schemas.openxmlformats.org/officeDocument/2006/relationships/image" Target="../media/image16.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5.xml"/><Relationship Id="rId3" Type="http://schemas.openxmlformats.org/officeDocument/2006/relationships/image" Target="../media/image8.png"/><Relationship Id="rId4" Type="http://schemas.openxmlformats.org/officeDocument/2006/relationships/image" Target="../media/image1.png"/><Relationship Id="rId5" Type="http://schemas.openxmlformats.org/officeDocument/2006/relationships/image" Target="../media/image20.jpg"/><Relationship Id="rId6" Type="http://schemas.openxmlformats.org/officeDocument/2006/relationships/image" Target="../media/image18.jpg"/><Relationship Id="rId7" Type="http://schemas.openxmlformats.org/officeDocument/2006/relationships/image" Target="../media/image15.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6.xml"/><Relationship Id="rId3" Type="http://schemas.openxmlformats.org/officeDocument/2006/relationships/image" Target="../media/image8.png"/><Relationship Id="rId4" Type="http://schemas.openxmlformats.org/officeDocument/2006/relationships/image" Target="../media/image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7.xml"/><Relationship Id="rId3" Type="http://schemas.openxmlformats.org/officeDocument/2006/relationships/image" Target="../media/image8.png"/><Relationship Id="rId4" Type="http://schemas.openxmlformats.org/officeDocument/2006/relationships/image" Target="../media/image1.png"/><Relationship Id="rId10" Type="http://schemas.openxmlformats.org/officeDocument/2006/relationships/hyperlink" Target="https://link.springer.com/article/10.1007/s13202-019-0657-2" TargetMode="External"/><Relationship Id="rId9" Type="http://schemas.openxmlformats.org/officeDocument/2006/relationships/hyperlink" Target="https://www.sciencedirect.com/topics/engineering/rate-of-penetration" TargetMode="External"/><Relationship Id="rId5" Type="http://schemas.openxmlformats.org/officeDocument/2006/relationships/hyperlink" Target="https://www.kaggle.com/musaabyazan/mu-1x-drilling-data" TargetMode="External"/><Relationship Id="rId6" Type="http://schemas.openxmlformats.org/officeDocument/2006/relationships/hyperlink" Target="https://www.intechopen.com/books/drilling/rate-of-penetration-prediction-utilizing-hydromechanical-specific-energy" TargetMode="External"/><Relationship Id="rId7" Type="http://schemas.openxmlformats.org/officeDocument/2006/relationships/hyperlink" Target="https://www.researchgate.net/publication/327722238_A_Case_Study_Comparison_of_the_Theoretical_and_Actual_Drilling_Hydraulic_Pressures_for_Wells_in_Turkey" TargetMode="External"/><Relationship Id="rId8" Type="http://schemas.openxmlformats.org/officeDocument/2006/relationships/hyperlink" Target="https://www.researchgate.net/publication/312017226_Damage_Analysis_in_Rock_Rotary_Tricones_Bit_-_A_Case_Study"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8.xml"/><Relationship Id="rId3" Type="http://schemas.openxmlformats.org/officeDocument/2006/relationships/image" Target="../media/image8.png"/><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xml"/><Relationship Id="rId3" Type="http://schemas.openxmlformats.org/officeDocument/2006/relationships/image" Target="../media/image8.png"/><Relationship Id="rId4" Type="http://schemas.openxmlformats.org/officeDocument/2006/relationships/image" Target="../media/image1.png"/><Relationship Id="rId5" Type="http://schemas.openxmlformats.org/officeDocument/2006/relationships/image" Target="../media/image3.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xml"/><Relationship Id="rId3" Type="http://schemas.openxmlformats.org/officeDocument/2006/relationships/image" Target="../media/image8.png"/><Relationship Id="rId4" Type="http://schemas.openxmlformats.org/officeDocument/2006/relationships/image" Target="../media/image1.png"/><Relationship Id="rId5" Type="http://schemas.openxmlformats.org/officeDocument/2006/relationships/image" Target="../media/image1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xml"/><Relationship Id="rId3" Type="http://schemas.openxmlformats.org/officeDocument/2006/relationships/image" Target="../media/image8.png"/><Relationship Id="rId4" Type="http://schemas.openxmlformats.org/officeDocument/2006/relationships/image" Target="../media/image1.png"/><Relationship Id="rId5" Type="http://schemas.openxmlformats.org/officeDocument/2006/relationships/image" Target="../media/image5.png"/><Relationship Id="rId6" Type="http://schemas.openxmlformats.org/officeDocument/2006/relationships/image" Target="../media/image9.png"/><Relationship Id="rId7" Type="http://schemas.openxmlformats.org/officeDocument/2006/relationships/image" Target="../media/image2.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 Id="rId3" Type="http://schemas.openxmlformats.org/officeDocument/2006/relationships/image" Target="../media/image8.png"/><Relationship Id="rId4" Type="http://schemas.openxmlformats.org/officeDocument/2006/relationships/image" Target="../media/image1.png"/><Relationship Id="rId5" Type="http://schemas.openxmlformats.org/officeDocument/2006/relationships/image" Target="../media/image6.jpg"/><Relationship Id="rId6" Type="http://schemas.openxmlformats.org/officeDocument/2006/relationships/image" Target="../media/image4.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 Id="rId3" Type="http://schemas.openxmlformats.org/officeDocument/2006/relationships/image" Target="../media/image8.png"/><Relationship Id="rId4" Type="http://schemas.openxmlformats.org/officeDocument/2006/relationships/image" Target="../media/image1.png"/><Relationship Id="rId5" Type="http://schemas.openxmlformats.org/officeDocument/2006/relationships/image" Target="../media/image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 Id="rId3" Type="http://schemas.openxmlformats.org/officeDocument/2006/relationships/image" Target="../media/image8.png"/><Relationship Id="rId4" Type="http://schemas.openxmlformats.org/officeDocument/2006/relationships/image" Target="../media/image1.png"/><Relationship Id="rId9" Type="http://schemas.openxmlformats.org/officeDocument/2006/relationships/hyperlink" Target="https://en.wikipedia.org/wiki/Borehole" TargetMode="External"/><Relationship Id="rId5" Type="http://schemas.openxmlformats.org/officeDocument/2006/relationships/image" Target="../media/image11.png"/><Relationship Id="rId6" Type="http://schemas.openxmlformats.org/officeDocument/2006/relationships/hyperlink" Target="https://en.wikipedia.org/wiki/Drilling_industry" TargetMode="External"/><Relationship Id="rId7" Type="http://schemas.openxmlformats.org/officeDocument/2006/relationships/hyperlink" Target="https://en.wikipedia.org/wiki/Drill_bit#Well_drilling_bits" TargetMode="External"/><Relationship Id="rId8" Type="http://schemas.openxmlformats.org/officeDocument/2006/relationships/hyperlink" Target="https://en.wikipedia.org/wiki/Rock_(geology)"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 Id="rId3" Type="http://schemas.openxmlformats.org/officeDocument/2006/relationships/image" Target="../media/image8.png"/><Relationship Id="rId4" Type="http://schemas.openxmlformats.org/officeDocument/2006/relationships/image" Target="../media/image1.png"/><Relationship Id="rId5"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xml"/><Relationship Id="rId3" Type="http://schemas.openxmlformats.org/officeDocument/2006/relationships/image" Target="../media/image8.png"/><Relationship Id="rId4" Type="http://schemas.openxmlformats.org/officeDocument/2006/relationships/image" Target="../media/image1.png"/><Relationship Id="rId5" Type="http://schemas.openxmlformats.org/officeDocument/2006/relationships/hyperlink" Target="http://drive.google.com/file/d/1D3ashPr_DJPm30-CMaMfyOTQCSWfxbBQ/view" TargetMode="External"/><Relationship Id="rId6"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pic>
        <p:nvPicPr>
          <p:cNvPr id="76" name="Google Shape;76;p1"/>
          <p:cNvPicPr preferRelativeResize="0"/>
          <p:nvPr/>
        </p:nvPicPr>
        <p:blipFill rotWithShape="1">
          <a:blip r:embed="rId3">
            <a:alphaModFix/>
          </a:blip>
          <a:srcRect b="0" l="0" r="11658" t="0"/>
          <a:stretch/>
        </p:blipFill>
        <p:spPr>
          <a:xfrm>
            <a:off x="884850" y="293294"/>
            <a:ext cx="1507672" cy="607301"/>
          </a:xfrm>
          <a:prstGeom prst="rect">
            <a:avLst/>
          </a:prstGeom>
          <a:noFill/>
          <a:ln>
            <a:noFill/>
          </a:ln>
        </p:spPr>
      </p:pic>
      <p:pic>
        <p:nvPicPr>
          <p:cNvPr id="77" name="Google Shape;77;p1"/>
          <p:cNvPicPr preferRelativeResize="0"/>
          <p:nvPr/>
        </p:nvPicPr>
        <p:blipFill rotWithShape="1">
          <a:blip r:embed="rId4">
            <a:alphaModFix/>
          </a:blip>
          <a:srcRect b="20571" l="4444" r="5852" t="1156"/>
          <a:stretch/>
        </p:blipFill>
        <p:spPr>
          <a:xfrm>
            <a:off x="-30480" y="-68581"/>
            <a:ext cx="9212580" cy="5359773"/>
          </a:xfrm>
          <a:prstGeom prst="rect">
            <a:avLst/>
          </a:prstGeom>
          <a:noFill/>
          <a:ln>
            <a:noFill/>
          </a:ln>
        </p:spPr>
      </p:pic>
      <p:sp>
        <p:nvSpPr>
          <p:cNvPr id="78" name="Google Shape;78;p1"/>
          <p:cNvSpPr/>
          <p:nvPr/>
        </p:nvSpPr>
        <p:spPr>
          <a:xfrm>
            <a:off x="-125" y="3812650"/>
            <a:ext cx="9144000" cy="1330800"/>
          </a:xfrm>
          <a:prstGeom prst="rect">
            <a:avLst/>
          </a:prstGeom>
          <a:solidFill>
            <a:srgbClr val="002F6C">
              <a:alpha val="5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79" name="Google Shape;79;p1"/>
          <p:cNvCxnSpPr/>
          <p:nvPr/>
        </p:nvCxnSpPr>
        <p:spPr>
          <a:xfrm>
            <a:off x="718500" y="3980025"/>
            <a:ext cx="0" cy="1187100"/>
          </a:xfrm>
          <a:prstGeom prst="straightConnector1">
            <a:avLst/>
          </a:prstGeom>
          <a:noFill/>
          <a:ln cap="flat" cmpd="sng" w="9525">
            <a:solidFill>
              <a:srgbClr val="FFFFFF"/>
            </a:solidFill>
            <a:prstDash val="solid"/>
            <a:round/>
            <a:headEnd len="med" w="med" type="oval"/>
            <a:tailEnd len="sm" w="sm" type="none"/>
          </a:ln>
        </p:spPr>
      </p:cxnSp>
      <p:sp>
        <p:nvSpPr>
          <p:cNvPr id="80" name="Google Shape;80;p1"/>
          <p:cNvSpPr txBox="1"/>
          <p:nvPr/>
        </p:nvSpPr>
        <p:spPr>
          <a:xfrm>
            <a:off x="946588" y="3515775"/>
            <a:ext cx="7969200" cy="1057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1" i="0" lang="en" sz="3000" u="none" cap="none" strike="noStrike">
                <a:solidFill>
                  <a:srgbClr val="FFFFFF"/>
                </a:solidFill>
                <a:latin typeface="Montserrat"/>
                <a:ea typeface="Montserrat"/>
                <a:cs typeface="Montserrat"/>
                <a:sym typeface="Montserrat"/>
              </a:rPr>
              <a:t>Group C</a:t>
            </a:r>
            <a:endParaRPr b="1" i="0" sz="3000" u="none" cap="none" strike="noStrike">
              <a:solidFill>
                <a:srgbClr val="FFFFFF"/>
              </a:solidFill>
              <a:latin typeface="Montserrat"/>
              <a:ea typeface="Montserrat"/>
              <a:cs typeface="Montserrat"/>
              <a:sym typeface="Montserrat"/>
            </a:endParaRPr>
          </a:p>
        </p:txBody>
      </p:sp>
      <p:sp>
        <p:nvSpPr>
          <p:cNvPr id="81" name="Google Shape;81;p1"/>
          <p:cNvSpPr/>
          <p:nvPr/>
        </p:nvSpPr>
        <p:spPr>
          <a:xfrm>
            <a:off x="0" y="0"/>
            <a:ext cx="9144000" cy="671400"/>
          </a:xfrm>
          <a:prstGeom prst="rect">
            <a:avLst/>
          </a:prstGeom>
          <a:solidFill>
            <a:srgbClr val="002F6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82" name="Google Shape;82;p1"/>
          <p:cNvPicPr preferRelativeResize="0"/>
          <p:nvPr/>
        </p:nvPicPr>
        <p:blipFill rotWithShape="1">
          <a:blip r:embed="rId3">
            <a:alphaModFix/>
          </a:blip>
          <a:srcRect b="0" l="0" r="11658" t="0"/>
          <a:stretch/>
        </p:blipFill>
        <p:spPr>
          <a:xfrm>
            <a:off x="913975" y="36675"/>
            <a:ext cx="1535327" cy="598050"/>
          </a:xfrm>
          <a:prstGeom prst="rect">
            <a:avLst/>
          </a:prstGeom>
          <a:noFill/>
          <a:ln>
            <a:noFill/>
          </a:ln>
        </p:spPr>
      </p:pic>
      <p:pic>
        <p:nvPicPr>
          <p:cNvPr id="83" name="Google Shape;83;p1"/>
          <p:cNvPicPr preferRelativeResize="0"/>
          <p:nvPr/>
        </p:nvPicPr>
        <p:blipFill rotWithShape="1">
          <a:blip r:embed="rId5">
            <a:alphaModFix/>
          </a:blip>
          <a:srcRect b="0" l="0" r="0" t="0"/>
          <a:stretch/>
        </p:blipFill>
        <p:spPr>
          <a:xfrm>
            <a:off x="1" y="1"/>
            <a:ext cx="811175" cy="8397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10"/>
          <p:cNvSpPr/>
          <p:nvPr/>
        </p:nvSpPr>
        <p:spPr>
          <a:xfrm>
            <a:off x="0" y="0"/>
            <a:ext cx="9144000" cy="671400"/>
          </a:xfrm>
          <a:prstGeom prst="rect">
            <a:avLst/>
          </a:prstGeom>
          <a:solidFill>
            <a:srgbClr val="002F6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81" name="Google Shape;181;p10"/>
          <p:cNvPicPr preferRelativeResize="0"/>
          <p:nvPr/>
        </p:nvPicPr>
        <p:blipFill rotWithShape="1">
          <a:blip r:embed="rId3">
            <a:alphaModFix/>
          </a:blip>
          <a:srcRect b="0" l="0" r="11658" t="0"/>
          <a:stretch/>
        </p:blipFill>
        <p:spPr>
          <a:xfrm>
            <a:off x="913975" y="36675"/>
            <a:ext cx="1535327" cy="598050"/>
          </a:xfrm>
          <a:prstGeom prst="rect">
            <a:avLst/>
          </a:prstGeom>
          <a:noFill/>
          <a:ln>
            <a:noFill/>
          </a:ln>
        </p:spPr>
      </p:pic>
      <p:pic>
        <p:nvPicPr>
          <p:cNvPr id="182" name="Google Shape;182;p10"/>
          <p:cNvPicPr preferRelativeResize="0"/>
          <p:nvPr/>
        </p:nvPicPr>
        <p:blipFill rotWithShape="1">
          <a:blip r:embed="rId4">
            <a:alphaModFix/>
          </a:blip>
          <a:srcRect b="0" l="0" r="0" t="0"/>
          <a:stretch/>
        </p:blipFill>
        <p:spPr>
          <a:xfrm>
            <a:off x="1" y="1"/>
            <a:ext cx="811175" cy="839775"/>
          </a:xfrm>
          <a:prstGeom prst="rect">
            <a:avLst/>
          </a:prstGeom>
          <a:noFill/>
          <a:ln>
            <a:noFill/>
          </a:ln>
        </p:spPr>
      </p:pic>
      <p:pic>
        <p:nvPicPr>
          <p:cNvPr id="183" name="Google Shape;183;p10"/>
          <p:cNvPicPr preferRelativeResize="0"/>
          <p:nvPr/>
        </p:nvPicPr>
        <p:blipFill rotWithShape="1">
          <a:blip r:embed="rId5">
            <a:alphaModFix/>
          </a:blip>
          <a:srcRect b="0" l="0" r="0" t="0"/>
          <a:stretch/>
        </p:blipFill>
        <p:spPr>
          <a:xfrm>
            <a:off x="403438" y="3048025"/>
            <a:ext cx="8337124" cy="1824025"/>
          </a:xfrm>
          <a:prstGeom prst="rect">
            <a:avLst/>
          </a:prstGeom>
          <a:noFill/>
          <a:ln>
            <a:noFill/>
          </a:ln>
        </p:spPr>
      </p:pic>
      <p:sp>
        <p:nvSpPr>
          <p:cNvPr id="184" name="Google Shape;184;p10"/>
          <p:cNvSpPr txBox="1"/>
          <p:nvPr>
            <p:ph type="title"/>
          </p:nvPr>
        </p:nvSpPr>
        <p:spPr>
          <a:xfrm>
            <a:off x="311700" y="83977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sz="2200"/>
              <a:t>Physical Asset </a:t>
            </a:r>
            <a:endParaRPr sz="2200"/>
          </a:p>
        </p:txBody>
      </p:sp>
      <p:sp>
        <p:nvSpPr>
          <p:cNvPr id="185" name="Google Shape;185;p10"/>
          <p:cNvSpPr txBox="1"/>
          <p:nvPr>
            <p:ph idx="1" type="body"/>
          </p:nvPr>
        </p:nvSpPr>
        <p:spPr>
          <a:xfrm>
            <a:off x="403450" y="1290000"/>
            <a:ext cx="8520600" cy="1582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sz="1100">
              <a:solidFill>
                <a:schemeClr val="dk1"/>
              </a:solidFill>
            </a:endParaRPr>
          </a:p>
          <a:p>
            <a:pPr indent="0" lvl="0" marL="0" rtl="0" algn="l">
              <a:lnSpc>
                <a:spcPct val="115000"/>
              </a:lnSpc>
              <a:spcBef>
                <a:spcPts val="0"/>
              </a:spcBef>
              <a:spcAft>
                <a:spcPts val="0"/>
              </a:spcAft>
              <a:buSzPts val="1800"/>
              <a:buNone/>
            </a:pPr>
            <a:r>
              <a:rPr lang="en" sz="1100">
                <a:solidFill>
                  <a:schemeClr val="dk1"/>
                </a:solidFill>
              </a:rPr>
              <a:t>The physical asset is modelled from from a drilling dataset obtained from surface data logging (SDL) tools. </a:t>
            </a:r>
            <a:endParaRPr sz="1100">
              <a:solidFill>
                <a:schemeClr val="dk1"/>
              </a:solidFill>
            </a:endParaRPr>
          </a:p>
          <a:p>
            <a:pPr indent="0" lvl="0" marL="0" rtl="0" algn="l">
              <a:lnSpc>
                <a:spcPct val="115000"/>
              </a:lnSpc>
              <a:spcBef>
                <a:spcPts val="0"/>
              </a:spcBef>
              <a:spcAft>
                <a:spcPts val="0"/>
              </a:spcAft>
              <a:buSzPts val="1800"/>
              <a:buNone/>
            </a:pPr>
            <a:r>
              <a:t/>
            </a:r>
            <a:endParaRPr sz="1100">
              <a:solidFill>
                <a:schemeClr val="dk1"/>
              </a:solidFill>
            </a:endParaRPr>
          </a:p>
          <a:p>
            <a:pPr indent="0" lvl="0" marL="0" rtl="0" algn="l">
              <a:lnSpc>
                <a:spcPct val="115000"/>
              </a:lnSpc>
              <a:spcBef>
                <a:spcPts val="0"/>
              </a:spcBef>
              <a:spcAft>
                <a:spcPts val="0"/>
              </a:spcAft>
              <a:buSzPts val="1800"/>
              <a:buNone/>
            </a:pPr>
            <a:r>
              <a:rPr lang="en" sz="1100">
                <a:solidFill>
                  <a:schemeClr val="dk1"/>
                </a:solidFill>
              </a:rPr>
              <a:t>The dataset represents data collected at surface and includes a number of parameters including the measured depth (D), hookload (HKLD), weight on bit (WOB), rotation speed (RPM), torque (TRQ), mud flow-in (MFI), temperature gradient (TG), mud flow-out (MFOP), Stand Pipe Pressure(SPP) etc. </a:t>
            </a:r>
            <a:endParaRPr/>
          </a:p>
          <a:p>
            <a:pPr indent="0" lvl="0" marL="0" rtl="0" algn="l">
              <a:lnSpc>
                <a:spcPct val="115000"/>
              </a:lnSpc>
              <a:spcBef>
                <a:spcPts val="0"/>
              </a:spcBef>
              <a:spcAft>
                <a:spcPts val="0"/>
              </a:spcAft>
              <a:buSzPts val="1800"/>
              <a:buNone/>
            </a:pPr>
            <a:r>
              <a:t/>
            </a:r>
            <a:endParaRPr sz="11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100">
                <a:solidFill>
                  <a:schemeClr val="dk1"/>
                </a:solidFill>
              </a:rPr>
              <a:t>The dataset after cleaning has 14549 rows, 15 independent variables and our target variable, the Rate of Penetration.</a:t>
            </a:r>
            <a:endParaRPr sz="11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11"/>
          <p:cNvSpPr/>
          <p:nvPr/>
        </p:nvSpPr>
        <p:spPr>
          <a:xfrm>
            <a:off x="0" y="0"/>
            <a:ext cx="9144000" cy="671400"/>
          </a:xfrm>
          <a:prstGeom prst="rect">
            <a:avLst/>
          </a:prstGeom>
          <a:solidFill>
            <a:srgbClr val="002F6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91" name="Google Shape;191;p11"/>
          <p:cNvPicPr preferRelativeResize="0"/>
          <p:nvPr/>
        </p:nvPicPr>
        <p:blipFill rotWithShape="1">
          <a:blip r:embed="rId3">
            <a:alphaModFix/>
          </a:blip>
          <a:srcRect b="0" l="0" r="11658" t="0"/>
          <a:stretch/>
        </p:blipFill>
        <p:spPr>
          <a:xfrm>
            <a:off x="913975" y="36675"/>
            <a:ext cx="1535327" cy="598050"/>
          </a:xfrm>
          <a:prstGeom prst="rect">
            <a:avLst/>
          </a:prstGeom>
          <a:noFill/>
          <a:ln>
            <a:noFill/>
          </a:ln>
        </p:spPr>
      </p:pic>
      <p:pic>
        <p:nvPicPr>
          <p:cNvPr id="192" name="Google Shape;192;p11"/>
          <p:cNvPicPr preferRelativeResize="0"/>
          <p:nvPr/>
        </p:nvPicPr>
        <p:blipFill rotWithShape="1">
          <a:blip r:embed="rId4">
            <a:alphaModFix/>
          </a:blip>
          <a:srcRect b="0" l="0" r="0" t="0"/>
          <a:stretch/>
        </p:blipFill>
        <p:spPr>
          <a:xfrm>
            <a:off x="1" y="1"/>
            <a:ext cx="811175" cy="839775"/>
          </a:xfrm>
          <a:prstGeom prst="rect">
            <a:avLst/>
          </a:prstGeom>
          <a:noFill/>
          <a:ln>
            <a:noFill/>
          </a:ln>
        </p:spPr>
      </p:pic>
      <p:sp>
        <p:nvSpPr>
          <p:cNvPr id="193" name="Google Shape;193;p11"/>
          <p:cNvSpPr txBox="1"/>
          <p:nvPr/>
        </p:nvSpPr>
        <p:spPr>
          <a:xfrm>
            <a:off x="655475" y="839775"/>
            <a:ext cx="7983900" cy="3268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 sz="1700" u="none" cap="none" strike="noStrike">
                <a:solidFill>
                  <a:schemeClr val="dk1"/>
                </a:solidFill>
                <a:latin typeface="Arial"/>
                <a:ea typeface="Arial"/>
                <a:cs typeface="Arial"/>
                <a:sym typeface="Arial"/>
              </a:rPr>
              <a:t>Asset Parameters</a:t>
            </a:r>
            <a:endParaRPr b="0" i="0" sz="17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0" i="0" sz="10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chemeClr val="dk1"/>
                </a:solidFill>
                <a:latin typeface="Arial"/>
                <a:ea typeface="Arial"/>
                <a:cs typeface="Arial"/>
                <a:sym typeface="Arial"/>
              </a:rPr>
              <a:t>The Rate Of Penetration follows a complex relationship with the drilling parameters in our dataset such as weight on bit (WOB), torque (TRQ), mud flow-in (MFI), temperature gradient (TG) etc.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chemeClr val="dk1"/>
                </a:solidFill>
                <a:latin typeface="Arial"/>
                <a:ea typeface="Arial"/>
                <a:cs typeface="Arial"/>
                <a:sym typeface="Arial"/>
              </a:rPr>
              <a:t>The literature surveyed supported the Weight on bit, Torque and Temperature gradient as important features for prediction and these are the variables used for our digital model.  The relationship between the Rate of Penetration and Weight on bit is shown below.</a:t>
            </a:r>
            <a:endParaRPr b="0" i="0" sz="11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0" i="0" sz="1000" u="none" cap="none" strike="noStrike">
              <a:solidFill>
                <a:schemeClr val="dk1"/>
              </a:solidFill>
              <a:latin typeface="Arial"/>
              <a:ea typeface="Arial"/>
              <a:cs typeface="Arial"/>
              <a:sym typeface="Arial"/>
            </a:endParaRPr>
          </a:p>
        </p:txBody>
      </p:sp>
      <p:sp>
        <p:nvSpPr>
          <p:cNvPr id="194" name="Google Shape;194;p11"/>
          <p:cNvSpPr txBox="1"/>
          <p:nvPr/>
        </p:nvSpPr>
        <p:spPr>
          <a:xfrm>
            <a:off x="511925" y="4313025"/>
            <a:ext cx="8754900" cy="78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900"/>
              <a:buFont typeface="Arial"/>
              <a:buNone/>
            </a:pPr>
            <a:r>
              <a:rPr b="1" i="0" lang="en" sz="900" u="none" cap="none" strike="noStrike">
                <a:solidFill>
                  <a:schemeClr val="dk1"/>
                </a:solidFill>
                <a:latin typeface="Arial"/>
                <a:ea typeface="Arial"/>
                <a:cs typeface="Arial"/>
                <a:sym typeface="Arial"/>
              </a:rPr>
              <a:t>* Weight on bit (WOB) </a:t>
            </a:r>
            <a:r>
              <a:rPr b="0" i="0" lang="en" sz="900" u="none" cap="none" strike="noStrike">
                <a:solidFill>
                  <a:schemeClr val="dk1"/>
                </a:solidFill>
                <a:latin typeface="Arial"/>
                <a:ea typeface="Arial"/>
                <a:cs typeface="Arial"/>
                <a:sym typeface="Arial"/>
              </a:rPr>
              <a:t>represents the amount of axial force applied onto the bit which is then transferred to the formation causing it to break.</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900"/>
              <a:buFont typeface="Arial"/>
              <a:buNone/>
            </a:pPr>
            <a:r>
              <a:rPr b="1" i="0" lang="en" sz="900" u="none" cap="none" strike="noStrike">
                <a:solidFill>
                  <a:schemeClr val="dk1"/>
                </a:solidFill>
                <a:latin typeface="Arial"/>
                <a:ea typeface="Arial"/>
                <a:cs typeface="Arial"/>
                <a:sym typeface="Arial"/>
              </a:rPr>
              <a:t>**Torque(TRQ</a:t>
            </a:r>
            <a:r>
              <a:rPr b="0" i="0" lang="en" sz="900" u="none" cap="none" strike="noStrike">
                <a:solidFill>
                  <a:schemeClr val="dk1"/>
                </a:solidFill>
                <a:latin typeface="Arial"/>
                <a:ea typeface="Arial"/>
                <a:cs typeface="Arial"/>
                <a:sym typeface="Arial"/>
              </a:rPr>
              <a:t>) is the rotational force between the drill string and the formation</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900"/>
              <a:buFont typeface="Arial"/>
              <a:buNone/>
            </a:pPr>
            <a:r>
              <a:rPr b="1" i="0" lang="en" sz="900" u="none" cap="none" strike="noStrike">
                <a:solidFill>
                  <a:schemeClr val="dk1"/>
                </a:solidFill>
                <a:latin typeface="Arial"/>
                <a:ea typeface="Arial"/>
                <a:cs typeface="Arial"/>
                <a:sym typeface="Arial"/>
              </a:rPr>
              <a:t>***Temperature Gradient(TG) </a:t>
            </a:r>
            <a:r>
              <a:rPr b="0" i="0" lang="en" sz="900" u="none" cap="none" strike="noStrike">
                <a:solidFill>
                  <a:schemeClr val="dk1"/>
                </a:solidFill>
                <a:latin typeface="Arial"/>
                <a:ea typeface="Arial"/>
                <a:cs typeface="Arial"/>
                <a:sym typeface="Arial"/>
              </a:rPr>
              <a:t>rate of temperature change measured at a point</a:t>
            </a:r>
            <a:endParaRPr b="0" i="0" sz="1500" u="none" cap="none" strike="noStrike">
              <a:solidFill>
                <a:schemeClr val="dk1"/>
              </a:solidFill>
              <a:highlight>
                <a:srgbClr val="FFFFFF"/>
              </a:highlight>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chemeClr val="dk1"/>
              </a:solidFill>
              <a:highlight>
                <a:srgbClr val="FFFFFF"/>
              </a:highlight>
              <a:latin typeface="Times New Roman"/>
              <a:ea typeface="Times New Roman"/>
              <a:cs typeface="Times New Roman"/>
              <a:sym typeface="Times New Roman"/>
            </a:endParaRPr>
          </a:p>
        </p:txBody>
      </p:sp>
      <p:pic>
        <p:nvPicPr>
          <p:cNvPr id="195" name="Google Shape;195;p11"/>
          <p:cNvPicPr preferRelativeResize="0"/>
          <p:nvPr/>
        </p:nvPicPr>
        <p:blipFill rotWithShape="1">
          <a:blip r:embed="rId5">
            <a:alphaModFix/>
          </a:blip>
          <a:srcRect b="0" l="0" r="0" t="0"/>
          <a:stretch/>
        </p:blipFill>
        <p:spPr>
          <a:xfrm>
            <a:off x="917976" y="2253050"/>
            <a:ext cx="3094675" cy="2059975"/>
          </a:xfrm>
          <a:prstGeom prst="rect">
            <a:avLst/>
          </a:prstGeom>
          <a:noFill/>
          <a:ln>
            <a:noFill/>
          </a:ln>
        </p:spPr>
      </p:pic>
      <p:pic>
        <p:nvPicPr>
          <p:cNvPr id="196" name="Google Shape;196;p11"/>
          <p:cNvPicPr preferRelativeResize="0"/>
          <p:nvPr/>
        </p:nvPicPr>
        <p:blipFill rotWithShape="1">
          <a:blip r:embed="rId6">
            <a:alphaModFix/>
          </a:blip>
          <a:srcRect b="0" l="0" r="0" t="0"/>
          <a:stretch/>
        </p:blipFill>
        <p:spPr>
          <a:xfrm>
            <a:off x="5307981" y="2254530"/>
            <a:ext cx="2282407" cy="189011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12"/>
          <p:cNvSpPr/>
          <p:nvPr/>
        </p:nvSpPr>
        <p:spPr>
          <a:xfrm>
            <a:off x="0" y="0"/>
            <a:ext cx="9144000" cy="671400"/>
          </a:xfrm>
          <a:prstGeom prst="rect">
            <a:avLst/>
          </a:prstGeom>
          <a:solidFill>
            <a:srgbClr val="002F6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02" name="Google Shape;202;p12"/>
          <p:cNvPicPr preferRelativeResize="0"/>
          <p:nvPr/>
        </p:nvPicPr>
        <p:blipFill rotWithShape="1">
          <a:blip r:embed="rId3">
            <a:alphaModFix/>
          </a:blip>
          <a:srcRect b="0" l="0" r="11658" t="0"/>
          <a:stretch/>
        </p:blipFill>
        <p:spPr>
          <a:xfrm>
            <a:off x="913975" y="36675"/>
            <a:ext cx="1535327" cy="598050"/>
          </a:xfrm>
          <a:prstGeom prst="rect">
            <a:avLst/>
          </a:prstGeom>
          <a:noFill/>
          <a:ln>
            <a:noFill/>
          </a:ln>
        </p:spPr>
      </p:pic>
      <p:pic>
        <p:nvPicPr>
          <p:cNvPr id="203" name="Google Shape;203;p12"/>
          <p:cNvPicPr preferRelativeResize="0"/>
          <p:nvPr/>
        </p:nvPicPr>
        <p:blipFill rotWithShape="1">
          <a:blip r:embed="rId4">
            <a:alphaModFix/>
          </a:blip>
          <a:srcRect b="0" l="0" r="0" t="0"/>
          <a:stretch/>
        </p:blipFill>
        <p:spPr>
          <a:xfrm>
            <a:off x="1" y="1"/>
            <a:ext cx="811175" cy="839775"/>
          </a:xfrm>
          <a:prstGeom prst="rect">
            <a:avLst/>
          </a:prstGeom>
          <a:noFill/>
          <a:ln>
            <a:noFill/>
          </a:ln>
        </p:spPr>
      </p:pic>
      <p:sp>
        <p:nvSpPr>
          <p:cNvPr id="204" name="Google Shape;204;p12"/>
          <p:cNvSpPr txBox="1"/>
          <p:nvPr/>
        </p:nvSpPr>
        <p:spPr>
          <a:xfrm>
            <a:off x="617040" y="884042"/>
            <a:ext cx="3931602" cy="3779852"/>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 sz="1800" u="none" cap="none" strike="noStrike">
                <a:solidFill>
                  <a:schemeClr val="dk1"/>
                </a:solidFill>
                <a:latin typeface="Arial"/>
                <a:ea typeface="Arial"/>
                <a:cs typeface="Arial"/>
                <a:sym typeface="Arial"/>
              </a:rPr>
              <a:t>Digital Asset</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0" i="0" sz="90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chemeClr val="dk1"/>
              </a:buClr>
              <a:buSzPts val="1100"/>
              <a:buFont typeface="Arial"/>
              <a:buNone/>
            </a:pPr>
            <a:r>
              <a:rPr b="0" i="0" lang="en" sz="1100" u="none" cap="none" strike="noStrike">
                <a:solidFill>
                  <a:schemeClr val="dk1"/>
                </a:solidFill>
                <a:latin typeface="Arial"/>
                <a:ea typeface="Arial"/>
                <a:cs typeface="Arial"/>
                <a:sym typeface="Arial"/>
              </a:rPr>
              <a:t>The inputs we use to train our machine learning model and the inputs to our digital twin are:</a:t>
            </a:r>
            <a:endParaRPr b="0" i="0" sz="1100" u="none" cap="none" strike="noStrike">
              <a:solidFill>
                <a:schemeClr val="dk1"/>
              </a:solidFill>
              <a:latin typeface="Arial"/>
              <a:ea typeface="Arial"/>
              <a:cs typeface="Arial"/>
              <a:sym typeface="Arial"/>
            </a:endParaRPr>
          </a:p>
          <a:p>
            <a:pPr indent="-298450" lvl="0" marL="457200" marR="0" rtl="0" algn="l">
              <a:lnSpc>
                <a:spcPct val="115000"/>
              </a:lnSpc>
              <a:spcBef>
                <a:spcPts val="0"/>
              </a:spcBef>
              <a:spcAft>
                <a:spcPts val="0"/>
              </a:spcAft>
              <a:buClr>
                <a:schemeClr val="dk1"/>
              </a:buClr>
              <a:buSzPts val="1100"/>
              <a:buFont typeface="Arial"/>
              <a:buChar char="●"/>
            </a:pPr>
            <a:r>
              <a:rPr b="0" i="0" lang="en" sz="1100" u="none" cap="none" strike="noStrike">
                <a:solidFill>
                  <a:schemeClr val="dk1"/>
                </a:solidFill>
                <a:latin typeface="Arial"/>
                <a:ea typeface="Arial"/>
                <a:cs typeface="Arial"/>
                <a:sym typeface="Arial"/>
              </a:rPr>
              <a:t>Torque (TRQ)</a:t>
            </a:r>
            <a:endParaRPr b="0" i="0" sz="1100" u="none" cap="none" strike="noStrike">
              <a:solidFill>
                <a:schemeClr val="dk1"/>
              </a:solidFill>
              <a:latin typeface="Arial"/>
              <a:ea typeface="Arial"/>
              <a:cs typeface="Arial"/>
              <a:sym typeface="Arial"/>
            </a:endParaRPr>
          </a:p>
          <a:p>
            <a:pPr indent="-298450" lvl="0" marL="457200" marR="0" rtl="0" algn="l">
              <a:lnSpc>
                <a:spcPct val="115000"/>
              </a:lnSpc>
              <a:spcBef>
                <a:spcPts val="0"/>
              </a:spcBef>
              <a:spcAft>
                <a:spcPts val="0"/>
              </a:spcAft>
              <a:buClr>
                <a:schemeClr val="dk1"/>
              </a:buClr>
              <a:buSzPts val="1100"/>
              <a:buFont typeface="Arial"/>
              <a:buChar char="●"/>
            </a:pPr>
            <a:r>
              <a:rPr b="0" i="0" lang="en" sz="1100" u="none" cap="none" strike="noStrike">
                <a:solidFill>
                  <a:schemeClr val="dk1"/>
                </a:solidFill>
                <a:latin typeface="Arial"/>
                <a:ea typeface="Arial"/>
                <a:cs typeface="Arial"/>
                <a:sym typeface="Arial"/>
              </a:rPr>
              <a:t>Weight on bit (WOB)</a:t>
            </a:r>
            <a:endParaRPr b="0" i="0" sz="1100" u="none" cap="none" strike="noStrike">
              <a:solidFill>
                <a:schemeClr val="dk1"/>
              </a:solidFill>
              <a:latin typeface="Arial"/>
              <a:ea typeface="Arial"/>
              <a:cs typeface="Arial"/>
              <a:sym typeface="Arial"/>
            </a:endParaRPr>
          </a:p>
          <a:p>
            <a:pPr indent="-298450" lvl="0" marL="457200" marR="0" rtl="0" algn="l">
              <a:lnSpc>
                <a:spcPct val="115000"/>
              </a:lnSpc>
              <a:spcBef>
                <a:spcPts val="0"/>
              </a:spcBef>
              <a:spcAft>
                <a:spcPts val="0"/>
              </a:spcAft>
              <a:buClr>
                <a:schemeClr val="dk1"/>
              </a:buClr>
              <a:buSzPts val="1100"/>
              <a:buFont typeface="Arial"/>
              <a:buChar char="●"/>
            </a:pPr>
            <a:r>
              <a:rPr b="0" i="0" lang="en" sz="1100" u="none" cap="none" strike="noStrike">
                <a:solidFill>
                  <a:schemeClr val="dk1"/>
                </a:solidFill>
                <a:latin typeface="Arial"/>
                <a:ea typeface="Arial"/>
                <a:cs typeface="Arial"/>
                <a:sym typeface="Arial"/>
              </a:rPr>
              <a:t>Temperature gradient (TG)</a:t>
            </a:r>
            <a:endParaRPr b="0" i="0" sz="1100" u="none" cap="none" strike="noStrike">
              <a:solidFill>
                <a:schemeClr val="dk1"/>
              </a:solidFill>
              <a:latin typeface="Arial"/>
              <a:ea typeface="Arial"/>
              <a:cs typeface="Arial"/>
              <a:sym typeface="Arial"/>
            </a:endParaRPr>
          </a:p>
          <a:p>
            <a:pPr indent="0" lvl="0" marL="457200" marR="0" rtl="0" algn="l">
              <a:lnSpc>
                <a:spcPct val="115000"/>
              </a:lnSpc>
              <a:spcBef>
                <a:spcPts val="0"/>
              </a:spcBef>
              <a:spcAft>
                <a:spcPts val="0"/>
              </a:spcAft>
              <a:buClr>
                <a:srgbClr val="000000"/>
              </a:buClr>
              <a:buSzPts val="1100"/>
              <a:buFont typeface="Arial"/>
              <a:buNone/>
            </a:pPr>
            <a:r>
              <a:t/>
            </a:r>
            <a:endParaRPr b="0" i="0" sz="110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chemeClr val="dk1"/>
              </a:buClr>
              <a:buSzPts val="1100"/>
              <a:buFont typeface="Arial"/>
              <a:buNone/>
            </a:pPr>
            <a:r>
              <a:rPr b="0" i="0" lang="en" sz="1100" u="none" cap="none" strike="noStrike">
                <a:solidFill>
                  <a:schemeClr val="dk1"/>
                </a:solidFill>
                <a:latin typeface="Arial"/>
                <a:ea typeface="Arial"/>
                <a:cs typeface="Arial"/>
                <a:sym typeface="Arial"/>
              </a:rPr>
              <a:t>The </a:t>
            </a:r>
            <a:r>
              <a:rPr b="1" i="0" lang="en" sz="1100" u="none" cap="none" strike="noStrike">
                <a:solidFill>
                  <a:schemeClr val="dk1"/>
                </a:solidFill>
                <a:latin typeface="Arial"/>
                <a:ea typeface="Arial"/>
                <a:cs typeface="Arial"/>
                <a:sym typeface="Arial"/>
              </a:rPr>
              <a:t>target variable is the Rate of Penetration</a:t>
            </a:r>
            <a:r>
              <a:rPr b="0" i="0" lang="en" sz="1100" u="none" cap="none" strike="noStrike">
                <a:solidFill>
                  <a:schemeClr val="dk1"/>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Clr>
                <a:schemeClr val="dk1"/>
              </a:buClr>
              <a:buSzPts val="1100"/>
              <a:buFont typeface="Arial"/>
              <a:buNone/>
            </a:pPr>
            <a:r>
              <a:t/>
            </a:r>
            <a:endParaRPr b="0" i="0" sz="110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chemeClr val="dk1"/>
              </a:buClr>
              <a:buSzPts val="1100"/>
              <a:buFont typeface="Arial"/>
              <a:buNone/>
            </a:pPr>
            <a:r>
              <a:rPr b="0" i="0" lang="en" sz="1100" u="none" cap="none" strike="noStrike">
                <a:solidFill>
                  <a:schemeClr val="dk1"/>
                </a:solidFill>
                <a:latin typeface="Arial"/>
                <a:ea typeface="Arial"/>
                <a:cs typeface="Arial"/>
                <a:sym typeface="Arial"/>
              </a:rPr>
              <a:t>A number of machine learning models were trained, being:</a:t>
            </a:r>
            <a:endParaRPr b="0" i="0" sz="110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chemeClr val="dk1"/>
              </a:buClr>
              <a:buSzPts val="1100"/>
              <a:buFont typeface="Arial"/>
              <a:buNone/>
            </a:pPr>
            <a:r>
              <a:rPr b="0" i="0" lang="en" sz="1100" u="none" cap="none" strike="noStrike">
                <a:solidFill>
                  <a:schemeClr val="dk1"/>
                </a:solidFill>
                <a:latin typeface="Arial"/>
                <a:ea typeface="Arial"/>
                <a:cs typeface="Arial"/>
                <a:sym typeface="Arial"/>
              </a:rPr>
              <a:t>- Random Forest Regressor</a:t>
            </a:r>
            <a:endParaRPr b="0" i="0" sz="1400" u="none" cap="none"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Clr>
                <a:schemeClr val="dk1"/>
              </a:buClr>
              <a:buSzPts val="1100"/>
              <a:buFont typeface="Arial"/>
              <a:buNone/>
            </a:pPr>
            <a:r>
              <a:rPr b="0" i="0" lang="en" sz="1100" u="none" cap="none" strike="noStrike">
                <a:solidFill>
                  <a:schemeClr val="dk1"/>
                </a:solidFill>
                <a:latin typeface="Arial"/>
                <a:ea typeface="Arial"/>
                <a:cs typeface="Arial"/>
                <a:sym typeface="Arial"/>
              </a:rPr>
              <a:t>- Support Vector Regressor</a:t>
            </a:r>
            <a:endParaRPr b="0" i="0" sz="1400" u="none" cap="none"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Clr>
                <a:schemeClr val="dk1"/>
              </a:buClr>
              <a:buSzPts val="1100"/>
              <a:buFont typeface="Arial"/>
              <a:buNone/>
            </a:pPr>
            <a:r>
              <a:rPr b="0" i="0" lang="en" sz="1100" u="none" cap="none" strike="noStrike">
                <a:solidFill>
                  <a:schemeClr val="dk1"/>
                </a:solidFill>
                <a:latin typeface="Arial"/>
                <a:ea typeface="Arial"/>
                <a:cs typeface="Arial"/>
                <a:sym typeface="Arial"/>
              </a:rPr>
              <a:t>- Linear Regression</a:t>
            </a:r>
            <a:endParaRPr b="0" i="0" sz="1400" u="none" cap="none"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Clr>
                <a:schemeClr val="dk1"/>
              </a:buClr>
              <a:buSzPts val="1100"/>
              <a:buFont typeface="Arial"/>
              <a:buNone/>
            </a:pPr>
            <a:r>
              <a:rPr b="0" i="0" lang="en" sz="1100" u="none" cap="none" strike="noStrike">
                <a:solidFill>
                  <a:schemeClr val="dk1"/>
                </a:solidFill>
                <a:latin typeface="Arial"/>
                <a:ea typeface="Arial"/>
                <a:cs typeface="Arial"/>
                <a:sym typeface="Arial"/>
              </a:rPr>
              <a:t>- ANN Keras Regressor</a:t>
            </a:r>
            <a:endParaRPr b="0" i="0" sz="1400" u="none" cap="none"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Clr>
                <a:schemeClr val="dk1"/>
              </a:buClr>
              <a:buSzPts val="1100"/>
              <a:buFont typeface="Arial"/>
              <a:buNone/>
            </a:pPr>
            <a:r>
              <a:t/>
            </a:r>
            <a:endParaRPr b="0" i="0" sz="110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chemeClr val="dk1"/>
              </a:buClr>
              <a:buSzPts val="1100"/>
              <a:buFont typeface="Arial"/>
              <a:buNone/>
            </a:pPr>
            <a:r>
              <a:rPr b="0" i="0" lang="en" sz="1100" u="none" cap="none" strike="noStrike">
                <a:solidFill>
                  <a:schemeClr val="dk1"/>
                </a:solidFill>
                <a:latin typeface="Arial"/>
                <a:ea typeface="Arial"/>
                <a:cs typeface="Arial"/>
                <a:sym typeface="Arial"/>
              </a:rPr>
              <a:t>The best performing model, the </a:t>
            </a:r>
            <a:r>
              <a:rPr b="1" i="0" lang="en" sz="1100" u="none" cap="none" strike="noStrike">
                <a:solidFill>
                  <a:schemeClr val="dk1"/>
                </a:solidFill>
                <a:latin typeface="Arial"/>
                <a:ea typeface="Arial"/>
                <a:cs typeface="Arial"/>
                <a:sym typeface="Arial"/>
              </a:rPr>
              <a:t>Random Forrest Regressor</a:t>
            </a:r>
            <a:r>
              <a:rPr b="0" i="0" lang="en" sz="1100" u="none" cap="none" strike="noStrike">
                <a:solidFill>
                  <a:schemeClr val="dk1"/>
                </a:solidFill>
                <a:latin typeface="Arial"/>
                <a:ea typeface="Arial"/>
                <a:cs typeface="Arial"/>
                <a:sym typeface="Arial"/>
              </a:rPr>
              <a:t> was pickled and deployed in the FlaskApp1.</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0" i="0" sz="1800" u="none" cap="none" strike="noStrike">
              <a:solidFill>
                <a:schemeClr val="dk1"/>
              </a:solidFill>
              <a:latin typeface="Arial"/>
              <a:ea typeface="Arial"/>
              <a:cs typeface="Arial"/>
              <a:sym typeface="Arial"/>
            </a:endParaRPr>
          </a:p>
        </p:txBody>
      </p:sp>
      <p:pic>
        <p:nvPicPr>
          <p:cNvPr id="205" name="Google Shape;205;p12"/>
          <p:cNvPicPr preferRelativeResize="0"/>
          <p:nvPr/>
        </p:nvPicPr>
        <p:blipFill rotWithShape="1">
          <a:blip r:embed="rId5">
            <a:alphaModFix/>
          </a:blip>
          <a:srcRect b="0" l="0" r="0" t="0"/>
          <a:stretch/>
        </p:blipFill>
        <p:spPr>
          <a:xfrm>
            <a:off x="4611751" y="1803027"/>
            <a:ext cx="4300087" cy="241905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13"/>
          <p:cNvSpPr/>
          <p:nvPr/>
        </p:nvSpPr>
        <p:spPr>
          <a:xfrm>
            <a:off x="0" y="0"/>
            <a:ext cx="9144000" cy="671400"/>
          </a:xfrm>
          <a:prstGeom prst="rect">
            <a:avLst/>
          </a:prstGeom>
          <a:solidFill>
            <a:srgbClr val="002F6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11" name="Google Shape;211;p13"/>
          <p:cNvPicPr preferRelativeResize="0"/>
          <p:nvPr/>
        </p:nvPicPr>
        <p:blipFill rotWithShape="1">
          <a:blip r:embed="rId3">
            <a:alphaModFix/>
          </a:blip>
          <a:srcRect b="0" l="0" r="11658" t="0"/>
          <a:stretch/>
        </p:blipFill>
        <p:spPr>
          <a:xfrm>
            <a:off x="913975" y="36675"/>
            <a:ext cx="1535327" cy="598050"/>
          </a:xfrm>
          <a:prstGeom prst="rect">
            <a:avLst/>
          </a:prstGeom>
          <a:noFill/>
          <a:ln>
            <a:noFill/>
          </a:ln>
        </p:spPr>
      </p:pic>
      <p:pic>
        <p:nvPicPr>
          <p:cNvPr id="212" name="Google Shape;212;p13"/>
          <p:cNvPicPr preferRelativeResize="0"/>
          <p:nvPr/>
        </p:nvPicPr>
        <p:blipFill rotWithShape="1">
          <a:blip r:embed="rId4">
            <a:alphaModFix/>
          </a:blip>
          <a:srcRect b="0" l="0" r="0" t="0"/>
          <a:stretch/>
        </p:blipFill>
        <p:spPr>
          <a:xfrm>
            <a:off x="1" y="1"/>
            <a:ext cx="811175" cy="839775"/>
          </a:xfrm>
          <a:prstGeom prst="rect">
            <a:avLst/>
          </a:prstGeom>
          <a:noFill/>
          <a:ln>
            <a:noFill/>
          </a:ln>
        </p:spPr>
      </p:pic>
      <p:sp>
        <p:nvSpPr>
          <p:cNvPr id="213" name="Google Shape;213;p13"/>
          <p:cNvSpPr txBox="1"/>
          <p:nvPr/>
        </p:nvSpPr>
        <p:spPr>
          <a:xfrm>
            <a:off x="535650" y="839784"/>
            <a:ext cx="7983900" cy="598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rgbClr val="000000"/>
                </a:solidFill>
                <a:latin typeface="Arial"/>
                <a:ea typeface="Arial"/>
                <a:cs typeface="Arial"/>
                <a:sym typeface="Arial"/>
              </a:rPr>
              <a:t>System Architecture</a:t>
            </a:r>
            <a:endParaRPr b="0" i="0" sz="1100" u="none" cap="none" strike="noStrike">
              <a:solidFill>
                <a:schemeClr val="dk1"/>
              </a:solidFill>
              <a:latin typeface="Arial"/>
              <a:ea typeface="Arial"/>
              <a:cs typeface="Arial"/>
              <a:sym typeface="Arial"/>
            </a:endParaRPr>
          </a:p>
        </p:txBody>
      </p:sp>
      <p:pic>
        <p:nvPicPr>
          <p:cNvPr id="214" name="Google Shape;214;p13"/>
          <p:cNvPicPr preferRelativeResize="0"/>
          <p:nvPr/>
        </p:nvPicPr>
        <p:blipFill rotWithShape="1">
          <a:blip r:embed="rId5">
            <a:alphaModFix/>
          </a:blip>
          <a:srcRect b="0" l="0" r="0" t="0"/>
          <a:stretch/>
        </p:blipFill>
        <p:spPr>
          <a:xfrm>
            <a:off x="1861700" y="1166949"/>
            <a:ext cx="5597451" cy="3771424"/>
          </a:xfrm>
          <a:prstGeom prst="rect">
            <a:avLst/>
          </a:prstGeom>
          <a:noFill/>
          <a:ln>
            <a:noFill/>
          </a:ln>
        </p:spPr>
      </p:pic>
      <p:sp>
        <p:nvSpPr>
          <p:cNvPr id="215" name="Google Shape;215;p13"/>
          <p:cNvSpPr txBox="1"/>
          <p:nvPr/>
        </p:nvSpPr>
        <p:spPr>
          <a:xfrm>
            <a:off x="130925" y="2781500"/>
            <a:ext cx="2587200" cy="1776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 sz="1500" u="none" cap="none" strike="noStrike">
                <a:solidFill>
                  <a:schemeClr val="dk1"/>
                </a:solidFill>
                <a:latin typeface="Arial"/>
                <a:ea typeface="Arial"/>
                <a:cs typeface="Arial"/>
                <a:sym typeface="Arial"/>
              </a:rPr>
              <a:t>Physical Asset</a:t>
            </a:r>
            <a:endParaRPr b="0" i="0" sz="15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0" i="0" sz="90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100"/>
              <a:buFont typeface="Arial"/>
              <a:buNone/>
            </a:pPr>
            <a:r>
              <a:rPr b="0" i="0" lang="en" sz="1100" u="none" cap="none" strike="noStrike">
                <a:solidFill>
                  <a:schemeClr val="dk1"/>
                </a:solidFill>
                <a:latin typeface="Arial"/>
                <a:ea typeface="Arial"/>
                <a:cs typeface="Arial"/>
                <a:sym typeface="Arial"/>
              </a:rPr>
              <a:t>Life communication with Digital twin</a:t>
            </a:r>
            <a:endParaRPr b="0" i="0" sz="110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100"/>
              <a:buFont typeface="Arial"/>
              <a:buNone/>
            </a:pPr>
            <a:r>
              <a:t/>
            </a:r>
            <a:endParaRPr b="0" i="0" sz="110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100"/>
              <a:buFont typeface="Arial"/>
              <a:buNone/>
            </a:pPr>
            <a:r>
              <a:rPr b="0" i="0" lang="en" sz="1100" u="none" cap="none" strike="noStrike">
                <a:solidFill>
                  <a:schemeClr val="dk1"/>
                </a:solidFill>
                <a:latin typeface="Arial"/>
                <a:ea typeface="Arial"/>
                <a:cs typeface="Arial"/>
                <a:sym typeface="Arial"/>
              </a:rPr>
              <a:t>Accepts inputs via Dashboard or direct API call for continuous data feed</a:t>
            </a:r>
            <a:endParaRPr b="0" i="0" sz="110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100"/>
              <a:buFont typeface="Arial"/>
              <a:buNone/>
            </a:pPr>
            <a:r>
              <a:t/>
            </a:r>
            <a:endParaRPr b="0" i="0" sz="110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100"/>
              <a:buFont typeface="Arial"/>
              <a:buNone/>
            </a:pPr>
            <a:r>
              <a:rPr b="0" i="0" lang="en" sz="1100" u="none" cap="none" strike="noStrike">
                <a:solidFill>
                  <a:schemeClr val="dk1"/>
                </a:solidFill>
                <a:latin typeface="Arial"/>
                <a:ea typeface="Arial"/>
                <a:cs typeface="Arial"/>
                <a:sym typeface="Arial"/>
              </a:rPr>
              <a:t>On premises where the action is! </a:t>
            </a:r>
            <a:endParaRPr b="0" i="0" sz="110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100"/>
              <a:buFont typeface="Arial"/>
              <a:buNone/>
            </a:pPr>
            <a:r>
              <a:t/>
            </a:r>
            <a:endParaRPr b="0" i="0" sz="1100" u="none" cap="none" strike="noStrike">
              <a:solidFill>
                <a:schemeClr val="dk1"/>
              </a:solidFill>
              <a:latin typeface="Arial"/>
              <a:ea typeface="Arial"/>
              <a:cs typeface="Arial"/>
              <a:sym typeface="Arial"/>
            </a:endParaRPr>
          </a:p>
          <a:p>
            <a:pPr indent="0" lvl="0" marL="457200" marR="0" rtl="0" algn="l">
              <a:lnSpc>
                <a:spcPct val="115000"/>
              </a:lnSpc>
              <a:spcBef>
                <a:spcPts val="0"/>
              </a:spcBef>
              <a:spcAft>
                <a:spcPts val="0"/>
              </a:spcAft>
              <a:buClr>
                <a:srgbClr val="000000"/>
              </a:buClr>
              <a:buSzPts val="1100"/>
              <a:buFont typeface="Arial"/>
              <a:buNone/>
            </a:pPr>
            <a:r>
              <a:t/>
            </a:r>
            <a:endParaRPr b="0" i="0" sz="11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0" i="0" sz="1800" u="none" cap="none" strike="noStrike">
              <a:solidFill>
                <a:schemeClr val="dk1"/>
              </a:solidFill>
              <a:latin typeface="Arial"/>
              <a:ea typeface="Arial"/>
              <a:cs typeface="Arial"/>
              <a:sym typeface="Arial"/>
            </a:endParaRPr>
          </a:p>
        </p:txBody>
      </p:sp>
      <p:sp>
        <p:nvSpPr>
          <p:cNvPr id="216" name="Google Shape;216;p13"/>
          <p:cNvSpPr txBox="1"/>
          <p:nvPr/>
        </p:nvSpPr>
        <p:spPr>
          <a:xfrm>
            <a:off x="6430450" y="2603800"/>
            <a:ext cx="2587200" cy="1776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 sz="1500" u="none" cap="none" strike="noStrike">
                <a:solidFill>
                  <a:schemeClr val="dk1"/>
                </a:solidFill>
                <a:latin typeface="Arial"/>
                <a:ea typeface="Arial"/>
                <a:cs typeface="Arial"/>
                <a:sym typeface="Arial"/>
              </a:rPr>
              <a:t>Digital Twin</a:t>
            </a:r>
            <a:endParaRPr b="0" i="0" sz="15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0" i="0" sz="90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100"/>
              <a:buFont typeface="Arial"/>
              <a:buNone/>
            </a:pPr>
            <a:r>
              <a:rPr b="0" i="0" lang="en" sz="1100" u="none" cap="none" strike="noStrike">
                <a:solidFill>
                  <a:schemeClr val="dk1"/>
                </a:solidFill>
                <a:latin typeface="Arial"/>
                <a:ea typeface="Arial"/>
                <a:cs typeface="Arial"/>
                <a:sym typeface="Arial"/>
              </a:rPr>
              <a:t>Hosted in the cloud for scalability, security and accessibility</a:t>
            </a:r>
            <a:endParaRPr b="0" i="0" sz="110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100"/>
              <a:buFont typeface="Arial"/>
              <a:buNone/>
            </a:pPr>
            <a:r>
              <a:t/>
            </a:r>
            <a:endParaRPr b="0" i="0" sz="110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100"/>
              <a:buFont typeface="Arial"/>
              <a:buNone/>
            </a:pPr>
            <a:r>
              <a:rPr b="0" i="0" lang="en" sz="1100" u="none" cap="none" strike="noStrike">
                <a:solidFill>
                  <a:schemeClr val="dk1"/>
                </a:solidFill>
                <a:latin typeface="Arial"/>
                <a:ea typeface="Arial"/>
                <a:cs typeface="Arial"/>
                <a:sym typeface="Arial"/>
              </a:rPr>
              <a:t>Inputs are received from the Physical asset</a:t>
            </a:r>
            <a:endParaRPr b="0" i="0" sz="110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100"/>
              <a:buFont typeface="Arial"/>
              <a:buNone/>
            </a:pPr>
            <a:r>
              <a:t/>
            </a:r>
            <a:endParaRPr b="0" i="0" sz="110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100"/>
              <a:buFont typeface="Arial"/>
              <a:buNone/>
            </a:pPr>
            <a:r>
              <a:rPr b="0" i="0" lang="en" sz="1100" u="none" cap="none" strike="noStrike">
                <a:solidFill>
                  <a:schemeClr val="dk1"/>
                </a:solidFill>
                <a:latin typeface="Arial"/>
                <a:ea typeface="Arial"/>
                <a:cs typeface="Arial"/>
                <a:sym typeface="Arial"/>
              </a:rPr>
              <a:t>Applies ML model and returns ROP</a:t>
            </a:r>
            <a:endParaRPr b="0" i="0" sz="1100" u="none" cap="none" strike="noStrike">
              <a:solidFill>
                <a:schemeClr val="dk1"/>
              </a:solidFill>
              <a:latin typeface="Arial"/>
              <a:ea typeface="Arial"/>
              <a:cs typeface="Arial"/>
              <a:sym typeface="Arial"/>
            </a:endParaRPr>
          </a:p>
          <a:p>
            <a:pPr indent="0" lvl="0" marL="457200" marR="0" rtl="0" algn="l">
              <a:lnSpc>
                <a:spcPct val="115000"/>
              </a:lnSpc>
              <a:spcBef>
                <a:spcPts val="0"/>
              </a:spcBef>
              <a:spcAft>
                <a:spcPts val="0"/>
              </a:spcAft>
              <a:buClr>
                <a:srgbClr val="000000"/>
              </a:buClr>
              <a:buSzPts val="1100"/>
              <a:buFont typeface="Arial"/>
              <a:buNone/>
            </a:pPr>
            <a:r>
              <a:t/>
            </a:r>
            <a:endParaRPr b="0" i="0" sz="11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14"/>
          <p:cNvSpPr/>
          <p:nvPr/>
        </p:nvSpPr>
        <p:spPr>
          <a:xfrm>
            <a:off x="0" y="0"/>
            <a:ext cx="9144000" cy="671400"/>
          </a:xfrm>
          <a:prstGeom prst="rect">
            <a:avLst/>
          </a:prstGeom>
          <a:solidFill>
            <a:srgbClr val="002F6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22" name="Google Shape;222;p14"/>
          <p:cNvPicPr preferRelativeResize="0"/>
          <p:nvPr/>
        </p:nvPicPr>
        <p:blipFill rotWithShape="1">
          <a:blip r:embed="rId3">
            <a:alphaModFix/>
          </a:blip>
          <a:srcRect b="0" l="0" r="11658" t="0"/>
          <a:stretch/>
        </p:blipFill>
        <p:spPr>
          <a:xfrm>
            <a:off x="913975" y="36675"/>
            <a:ext cx="1535327" cy="598050"/>
          </a:xfrm>
          <a:prstGeom prst="rect">
            <a:avLst/>
          </a:prstGeom>
          <a:noFill/>
          <a:ln>
            <a:noFill/>
          </a:ln>
        </p:spPr>
      </p:pic>
      <p:pic>
        <p:nvPicPr>
          <p:cNvPr id="223" name="Google Shape;223;p14"/>
          <p:cNvPicPr preferRelativeResize="0"/>
          <p:nvPr/>
        </p:nvPicPr>
        <p:blipFill rotWithShape="1">
          <a:blip r:embed="rId4">
            <a:alphaModFix/>
          </a:blip>
          <a:srcRect b="0" l="0" r="0" t="0"/>
          <a:stretch/>
        </p:blipFill>
        <p:spPr>
          <a:xfrm>
            <a:off x="1" y="1"/>
            <a:ext cx="811175" cy="839775"/>
          </a:xfrm>
          <a:prstGeom prst="rect">
            <a:avLst/>
          </a:prstGeom>
          <a:noFill/>
          <a:ln>
            <a:noFill/>
          </a:ln>
        </p:spPr>
      </p:pic>
      <p:sp>
        <p:nvSpPr>
          <p:cNvPr id="224" name="Google Shape;224;p14"/>
          <p:cNvSpPr txBox="1"/>
          <p:nvPr/>
        </p:nvSpPr>
        <p:spPr>
          <a:xfrm>
            <a:off x="678335" y="1161451"/>
            <a:ext cx="7983900" cy="3268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1" i="0" lang="en" sz="1700" u="none" cap="none" strike="noStrike">
                <a:solidFill>
                  <a:schemeClr val="dk1"/>
                </a:solidFill>
                <a:latin typeface="Arial"/>
                <a:ea typeface="Arial"/>
                <a:cs typeface="Arial"/>
                <a:sym typeface="Arial"/>
              </a:rPr>
              <a:t>Asset Communication</a:t>
            </a:r>
            <a:r>
              <a:rPr b="1" i="0" lang="en" sz="1100" u="none" cap="none" strike="noStrike">
                <a:solidFill>
                  <a:schemeClr val="dk1"/>
                </a:solidFill>
                <a:latin typeface="Arial"/>
                <a:ea typeface="Arial"/>
                <a:cs typeface="Arial"/>
                <a:sym typeface="Arial"/>
              </a:rPr>
              <a:t> </a:t>
            </a:r>
            <a:endParaRPr b="1" i="0" sz="11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t/>
            </a:r>
            <a:endParaRPr b="0" i="0" sz="11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0" lang="en" sz="1100" u="none" cap="none" strike="noStrike">
                <a:solidFill>
                  <a:schemeClr val="dk1"/>
                </a:solidFill>
                <a:latin typeface="Arial"/>
                <a:ea typeface="Arial"/>
                <a:cs typeface="Arial"/>
                <a:sym typeface="Arial"/>
              </a:rPr>
              <a:t>The physical asset sends the following input variables to the digital twin:</a:t>
            </a:r>
            <a:endParaRPr b="0" i="0" sz="1100" u="none" cap="none" strike="noStrike">
              <a:solidFill>
                <a:schemeClr val="dk1"/>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latin typeface="Arial"/>
              <a:ea typeface="Arial"/>
              <a:cs typeface="Arial"/>
              <a:sym typeface="Arial"/>
            </a:endParaRPr>
          </a:p>
          <a:p>
            <a:pPr indent="-298450" lvl="0" marL="457200" marR="0" rtl="0" algn="l">
              <a:lnSpc>
                <a:spcPct val="100000"/>
              </a:lnSpc>
              <a:spcBef>
                <a:spcPts val="0"/>
              </a:spcBef>
              <a:spcAft>
                <a:spcPts val="0"/>
              </a:spcAft>
              <a:buClr>
                <a:schemeClr val="dk1"/>
              </a:buClr>
              <a:buSzPts val="1100"/>
              <a:buFont typeface="Arial"/>
              <a:buChar char="●"/>
            </a:pPr>
            <a:r>
              <a:rPr b="0" i="0" lang="en" sz="1100" u="none" cap="none" strike="noStrike">
                <a:solidFill>
                  <a:schemeClr val="dk1"/>
                </a:solidFill>
                <a:latin typeface="Arial"/>
                <a:ea typeface="Arial"/>
                <a:cs typeface="Arial"/>
                <a:sym typeface="Arial"/>
              </a:rPr>
              <a:t>Temperature Gradient</a:t>
            </a:r>
            <a:endParaRPr b="0" i="0" sz="1100" u="none" cap="none" strike="noStrike">
              <a:solidFill>
                <a:schemeClr val="dk1"/>
              </a:solidFill>
              <a:latin typeface="Arial"/>
              <a:ea typeface="Arial"/>
              <a:cs typeface="Arial"/>
              <a:sym typeface="Arial"/>
            </a:endParaRPr>
          </a:p>
          <a:p>
            <a:pPr indent="-298450" lvl="0" marL="457200" marR="0" rtl="0" algn="l">
              <a:lnSpc>
                <a:spcPct val="100000"/>
              </a:lnSpc>
              <a:spcBef>
                <a:spcPts val="0"/>
              </a:spcBef>
              <a:spcAft>
                <a:spcPts val="0"/>
              </a:spcAft>
              <a:buClr>
                <a:schemeClr val="dk1"/>
              </a:buClr>
              <a:buSzPts val="1100"/>
              <a:buFont typeface="Arial"/>
              <a:buChar char="●"/>
            </a:pPr>
            <a:r>
              <a:rPr b="0" i="0" lang="en" sz="1100" u="none" cap="none" strike="noStrike">
                <a:solidFill>
                  <a:schemeClr val="dk1"/>
                </a:solidFill>
                <a:latin typeface="Arial"/>
                <a:ea typeface="Arial"/>
                <a:cs typeface="Arial"/>
                <a:sym typeface="Arial"/>
              </a:rPr>
              <a:t>Weight on Bit</a:t>
            </a:r>
            <a:endParaRPr b="0" i="0" sz="1100" u="none" cap="none" strike="noStrike">
              <a:solidFill>
                <a:schemeClr val="dk1"/>
              </a:solidFill>
              <a:latin typeface="Arial"/>
              <a:ea typeface="Arial"/>
              <a:cs typeface="Arial"/>
              <a:sym typeface="Arial"/>
            </a:endParaRPr>
          </a:p>
          <a:p>
            <a:pPr indent="-298450" lvl="0" marL="457200" marR="0" rtl="0" algn="l">
              <a:lnSpc>
                <a:spcPct val="100000"/>
              </a:lnSpc>
              <a:spcBef>
                <a:spcPts val="0"/>
              </a:spcBef>
              <a:spcAft>
                <a:spcPts val="0"/>
              </a:spcAft>
              <a:buClr>
                <a:schemeClr val="dk1"/>
              </a:buClr>
              <a:buSzPts val="1100"/>
              <a:buFont typeface="Arial"/>
              <a:buChar char="●"/>
            </a:pPr>
            <a:r>
              <a:rPr b="0" i="0" lang="en" sz="1100" u="none" cap="none" strike="noStrike">
                <a:solidFill>
                  <a:schemeClr val="dk1"/>
                </a:solidFill>
                <a:latin typeface="Arial"/>
                <a:ea typeface="Arial"/>
                <a:cs typeface="Arial"/>
                <a:sym typeface="Arial"/>
              </a:rPr>
              <a:t>Torque</a:t>
            </a:r>
            <a:endParaRPr b="0" i="0" sz="11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t/>
            </a:r>
            <a:endParaRPr b="0" i="0" sz="11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0" lang="en" sz="1100" u="none" cap="none" strike="noStrike">
                <a:solidFill>
                  <a:schemeClr val="dk1"/>
                </a:solidFill>
                <a:latin typeface="Arial"/>
                <a:ea typeface="Arial"/>
                <a:cs typeface="Arial"/>
                <a:sym typeface="Arial"/>
              </a:rPr>
              <a:t>The digital twin is located off premises in a </a:t>
            </a:r>
            <a:r>
              <a:rPr b="1" i="0" lang="en" sz="1100" u="none" cap="none" strike="noStrike">
                <a:solidFill>
                  <a:schemeClr val="dk1"/>
                </a:solidFill>
                <a:latin typeface="Arial"/>
                <a:ea typeface="Arial"/>
                <a:cs typeface="Arial"/>
                <a:sym typeface="Arial"/>
              </a:rPr>
              <a:t>Heroku cloud environment</a:t>
            </a:r>
            <a:endParaRPr b="1" i="0" sz="11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t/>
            </a:r>
            <a:endParaRPr b="0" i="0" sz="1100" u="none" cap="none" strike="noStrike">
              <a:solidFill>
                <a:schemeClr val="dk1"/>
              </a:solidFill>
              <a:latin typeface="Arial"/>
              <a:ea typeface="Arial"/>
              <a:cs typeface="Arial"/>
              <a:sym typeface="Arial"/>
            </a:endParaRPr>
          </a:p>
          <a:p>
            <a:pPr indent="-171450" lvl="0" marL="171450" marR="0" rtl="0" algn="l">
              <a:lnSpc>
                <a:spcPct val="100000"/>
              </a:lnSpc>
              <a:spcBef>
                <a:spcPts val="0"/>
              </a:spcBef>
              <a:spcAft>
                <a:spcPts val="0"/>
              </a:spcAft>
              <a:buClr>
                <a:schemeClr val="dk1"/>
              </a:buClr>
              <a:buSzPts val="1100"/>
              <a:buFont typeface="Arial"/>
              <a:buChar char="•"/>
            </a:pPr>
            <a:r>
              <a:rPr b="0" i="0" lang="en" sz="1100" u="none" cap="none" strike="noStrike">
                <a:solidFill>
                  <a:schemeClr val="dk1"/>
                </a:solidFill>
                <a:latin typeface="Arial"/>
                <a:ea typeface="Arial"/>
                <a:cs typeface="Arial"/>
                <a:sym typeface="Arial"/>
              </a:rPr>
              <a:t>Communication between the Physical asset and Digital twin is securely encrypted using SSL communications</a:t>
            </a:r>
            <a:endParaRPr b="0" i="0" sz="1100" u="none" cap="none" strike="noStrike">
              <a:solidFill>
                <a:schemeClr val="dk1"/>
              </a:solidFill>
              <a:latin typeface="Arial"/>
              <a:ea typeface="Arial"/>
              <a:cs typeface="Arial"/>
              <a:sym typeface="Arial"/>
            </a:endParaRPr>
          </a:p>
          <a:p>
            <a:pPr indent="-171450" lvl="0" marL="171450" marR="0" rtl="0" algn="l">
              <a:lnSpc>
                <a:spcPct val="100000"/>
              </a:lnSpc>
              <a:spcBef>
                <a:spcPts val="0"/>
              </a:spcBef>
              <a:spcAft>
                <a:spcPts val="0"/>
              </a:spcAft>
              <a:buClr>
                <a:schemeClr val="dk1"/>
              </a:buClr>
              <a:buSzPts val="1100"/>
              <a:buFont typeface="Arial"/>
              <a:buChar char="•"/>
            </a:pPr>
            <a:r>
              <a:rPr b="0" i="0" lang="en" sz="1100" u="none" cap="none" strike="noStrike">
                <a:solidFill>
                  <a:schemeClr val="dk1"/>
                </a:solidFill>
                <a:latin typeface="Arial"/>
                <a:ea typeface="Arial"/>
                <a:cs typeface="Arial"/>
                <a:sym typeface="Arial"/>
              </a:rPr>
              <a:t>The digital twin exposes a REST API endpoint and accepts GET or POST requests </a:t>
            </a:r>
            <a:endParaRPr b="0" i="0" sz="1100" u="none" cap="none" strike="noStrike">
              <a:solidFill>
                <a:schemeClr val="dk1"/>
              </a:solidFill>
              <a:latin typeface="Arial"/>
              <a:ea typeface="Arial"/>
              <a:cs typeface="Arial"/>
              <a:sym typeface="Arial"/>
            </a:endParaRPr>
          </a:p>
          <a:p>
            <a:pPr indent="-171450" lvl="0" marL="171450" marR="0" rtl="0" algn="l">
              <a:lnSpc>
                <a:spcPct val="100000"/>
              </a:lnSpc>
              <a:spcBef>
                <a:spcPts val="0"/>
              </a:spcBef>
              <a:spcAft>
                <a:spcPts val="0"/>
              </a:spcAft>
              <a:buClr>
                <a:schemeClr val="dk1"/>
              </a:buClr>
              <a:buSzPts val="1100"/>
              <a:buFont typeface="Arial"/>
              <a:buChar char="•"/>
            </a:pPr>
            <a:r>
              <a:rPr b="0" i="0" lang="en" sz="1100" u="none" cap="none" strike="noStrike">
                <a:solidFill>
                  <a:schemeClr val="dk1"/>
                </a:solidFill>
                <a:latin typeface="Arial"/>
                <a:ea typeface="Arial"/>
                <a:cs typeface="Arial"/>
                <a:sym typeface="Arial"/>
              </a:rPr>
              <a:t>The digital twin applies a neural network machine learning model to predict the ROP value’s</a:t>
            </a:r>
            <a:endParaRPr b="0" i="0" sz="1100" u="none" cap="none" strike="noStrike">
              <a:solidFill>
                <a:schemeClr val="dk1"/>
              </a:solidFill>
              <a:latin typeface="Arial"/>
              <a:ea typeface="Arial"/>
              <a:cs typeface="Arial"/>
              <a:sym typeface="Arial"/>
            </a:endParaRPr>
          </a:p>
          <a:p>
            <a:pPr indent="-171450" lvl="0" marL="171450" marR="0" rtl="0" algn="l">
              <a:lnSpc>
                <a:spcPct val="100000"/>
              </a:lnSpc>
              <a:spcBef>
                <a:spcPts val="0"/>
              </a:spcBef>
              <a:spcAft>
                <a:spcPts val="0"/>
              </a:spcAft>
              <a:buClr>
                <a:schemeClr val="dk1"/>
              </a:buClr>
              <a:buSzPts val="1100"/>
              <a:buFont typeface="Arial"/>
              <a:buChar char="•"/>
            </a:pPr>
            <a:r>
              <a:rPr b="0" i="0" lang="en" sz="1100" u="none" cap="none" strike="noStrike">
                <a:solidFill>
                  <a:schemeClr val="dk1"/>
                </a:solidFill>
                <a:latin typeface="Arial"/>
                <a:ea typeface="Arial"/>
                <a:cs typeface="Arial"/>
                <a:sym typeface="Arial"/>
              </a:rPr>
              <a:t>Results are returned in JSON format </a:t>
            </a:r>
            <a:endParaRPr b="0" i="0" sz="11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t/>
            </a:r>
            <a:endParaRPr b="0" i="0" sz="11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t/>
            </a:r>
            <a:endParaRPr b="0" i="0" sz="11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0" lang="en" sz="1100" u="none" cap="none" strike="noStrike">
                <a:solidFill>
                  <a:schemeClr val="dk1"/>
                </a:solidFill>
                <a:latin typeface="Arial"/>
                <a:ea typeface="Arial"/>
                <a:cs typeface="Arial"/>
                <a:sym typeface="Arial"/>
              </a:rPr>
              <a:t>Sample API call:</a:t>
            </a:r>
            <a:endParaRPr b="0" i="0" sz="11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en" sz="1100" u="none" cap="none" strike="noStrike">
                <a:solidFill>
                  <a:schemeClr val="dk1"/>
                </a:solidFill>
                <a:latin typeface="Arial"/>
                <a:ea typeface="Arial"/>
                <a:cs typeface="Arial"/>
                <a:sym typeface="Arial"/>
              </a:rPr>
              <a:t>https://capstonegrpctwin.herokuapp.com/twin?torque=4&amp;temperature=8423&amp;weight_on_bit=48</a:t>
            </a:r>
            <a:endParaRPr b="0" i="1" sz="11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latin typeface="Arial"/>
              <a:ea typeface="Arial"/>
              <a:cs typeface="Arial"/>
              <a:sym typeface="Arial"/>
            </a:endParaRPr>
          </a:p>
        </p:txBody>
      </p:sp>
      <p:pic>
        <p:nvPicPr>
          <p:cNvPr id="225" name="Google Shape;225;p14"/>
          <p:cNvPicPr preferRelativeResize="0"/>
          <p:nvPr/>
        </p:nvPicPr>
        <p:blipFill rotWithShape="1">
          <a:blip r:embed="rId5">
            <a:alphaModFix/>
          </a:blip>
          <a:srcRect b="0" l="0" r="0" t="0"/>
          <a:stretch/>
        </p:blipFill>
        <p:spPr>
          <a:xfrm>
            <a:off x="5560317" y="993075"/>
            <a:ext cx="2998426" cy="15786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15"/>
          <p:cNvSpPr/>
          <p:nvPr/>
        </p:nvSpPr>
        <p:spPr>
          <a:xfrm>
            <a:off x="0" y="0"/>
            <a:ext cx="9144000" cy="671400"/>
          </a:xfrm>
          <a:prstGeom prst="rect">
            <a:avLst/>
          </a:prstGeom>
          <a:solidFill>
            <a:srgbClr val="002F6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31" name="Google Shape;231;p15"/>
          <p:cNvPicPr preferRelativeResize="0"/>
          <p:nvPr/>
        </p:nvPicPr>
        <p:blipFill rotWithShape="1">
          <a:blip r:embed="rId3">
            <a:alphaModFix/>
          </a:blip>
          <a:srcRect b="0" l="0" r="11658" t="0"/>
          <a:stretch/>
        </p:blipFill>
        <p:spPr>
          <a:xfrm>
            <a:off x="913975" y="36675"/>
            <a:ext cx="1535327" cy="598050"/>
          </a:xfrm>
          <a:prstGeom prst="rect">
            <a:avLst/>
          </a:prstGeom>
          <a:noFill/>
          <a:ln>
            <a:noFill/>
          </a:ln>
        </p:spPr>
      </p:pic>
      <p:pic>
        <p:nvPicPr>
          <p:cNvPr id="232" name="Google Shape;232;p15"/>
          <p:cNvPicPr preferRelativeResize="0"/>
          <p:nvPr/>
        </p:nvPicPr>
        <p:blipFill rotWithShape="1">
          <a:blip r:embed="rId4">
            <a:alphaModFix/>
          </a:blip>
          <a:srcRect b="0" l="0" r="0" t="0"/>
          <a:stretch/>
        </p:blipFill>
        <p:spPr>
          <a:xfrm>
            <a:off x="1" y="1"/>
            <a:ext cx="811175" cy="839775"/>
          </a:xfrm>
          <a:prstGeom prst="rect">
            <a:avLst/>
          </a:prstGeom>
          <a:noFill/>
          <a:ln>
            <a:noFill/>
          </a:ln>
        </p:spPr>
      </p:pic>
      <p:sp>
        <p:nvSpPr>
          <p:cNvPr id="233" name="Google Shape;233;p15"/>
          <p:cNvSpPr txBox="1"/>
          <p:nvPr/>
        </p:nvSpPr>
        <p:spPr>
          <a:xfrm>
            <a:off x="655475" y="1007025"/>
            <a:ext cx="7983900" cy="3268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 sz="1800" u="none" cap="none" strike="noStrike">
                <a:solidFill>
                  <a:schemeClr val="dk1"/>
                </a:solidFill>
                <a:latin typeface="Arial"/>
                <a:ea typeface="Arial"/>
                <a:cs typeface="Arial"/>
                <a:sym typeface="Arial"/>
              </a:rPr>
              <a:t>Dashboard</a:t>
            </a:r>
            <a:endParaRPr b="0" i="0" sz="1800" u="none" cap="none" strike="noStrike">
              <a:solidFill>
                <a:schemeClr val="dk1"/>
              </a:solidFill>
              <a:latin typeface="Arial"/>
              <a:ea typeface="Arial"/>
              <a:cs typeface="Arial"/>
              <a:sym typeface="Arial"/>
            </a:endParaRPr>
          </a:p>
        </p:txBody>
      </p:sp>
      <p:sp>
        <p:nvSpPr>
          <p:cNvPr id="234" name="Google Shape;234;p15"/>
          <p:cNvSpPr txBox="1"/>
          <p:nvPr/>
        </p:nvSpPr>
        <p:spPr>
          <a:xfrm>
            <a:off x="818200" y="3883050"/>
            <a:ext cx="1962900" cy="67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35" name="Google Shape;235;p15"/>
          <p:cNvPicPr preferRelativeResize="0"/>
          <p:nvPr/>
        </p:nvPicPr>
        <p:blipFill rotWithShape="1">
          <a:blip r:embed="rId5">
            <a:alphaModFix/>
          </a:blip>
          <a:srcRect b="0" l="0" r="0" t="0"/>
          <a:stretch/>
        </p:blipFill>
        <p:spPr>
          <a:xfrm>
            <a:off x="624125" y="1409300"/>
            <a:ext cx="2610675" cy="3324600"/>
          </a:xfrm>
          <a:prstGeom prst="rect">
            <a:avLst/>
          </a:prstGeom>
          <a:noFill/>
          <a:ln>
            <a:noFill/>
          </a:ln>
        </p:spPr>
      </p:pic>
      <p:pic>
        <p:nvPicPr>
          <p:cNvPr id="236" name="Google Shape;236;p15"/>
          <p:cNvPicPr preferRelativeResize="0"/>
          <p:nvPr/>
        </p:nvPicPr>
        <p:blipFill rotWithShape="1">
          <a:blip r:embed="rId6">
            <a:alphaModFix/>
          </a:blip>
          <a:srcRect b="0" l="0" r="0" t="0"/>
          <a:stretch/>
        </p:blipFill>
        <p:spPr>
          <a:xfrm>
            <a:off x="3451200" y="1409300"/>
            <a:ext cx="3822949" cy="2225100"/>
          </a:xfrm>
          <a:prstGeom prst="rect">
            <a:avLst/>
          </a:prstGeom>
          <a:noFill/>
          <a:ln>
            <a:noFill/>
          </a:ln>
        </p:spPr>
      </p:pic>
      <p:pic>
        <p:nvPicPr>
          <p:cNvPr id="237" name="Google Shape;237;p15"/>
          <p:cNvPicPr preferRelativeResize="0"/>
          <p:nvPr/>
        </p:nvPicPr>
        <p:blipFill rotWithShape="1">
          <a:blip r:embed="rId7">
            <a:alphaModFix/>
          </a:blip>
          <a:srcRect b="0" l="0" r="0" t="0"/>
          <a:stretch/>
        </p:blipFill>
        <p:spPr>
          <a:xfrm>
            <a:off x="6323825" y="3756375"/>
            <a:ext cx="1838077" cy="9294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16"/>
          <p:cNvSpPr/>
          <p:nvPr/>
        </p:nvSpPr>
        <p:spPr>
          <a:xfrm>
            <a:off x="0" y="0"/>
            <a:ext cx="9144000" cy="671400"/>
          </a:xfrm>
          <a:prstGeom prst="rect">
            <a:avLst/>
          </a:prstGeom>
          <a:solidFill>
            <a:srgbClr val="002F6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43" name="Google Shape;243;p16"/>
          <p:cNvPicPr preferRelativeResize="0"/>
          <p:nvPr/>
        </p:nvPicPr>
        <p:blipFill rotWithShape="1">
          <a:blip r:embed="rId3">
            <a:alphaModFix/>
          </a:blip>
          <a:srcRect b="0" l="0" r="11658" t="0"/>
          <a:stretch/>
        </p:blipFill>
        <p:spPr>
          <a:xfrm>
            <a:off x="913975" y="36675"/>
            <a:ext cx="1535327" cy="598050"/>
          </a:xfrm>
          <a:prstGeom prst="rect">
            <a:avLst/>
          </a:prstGeom>
          <a:noFill/>
          <a:ln>
            <a:noFill/>
          </a:ln>
        </p:spPr>
      </p:pic>
      <p:pic>
        <p:nvPicPr>
          <p:cNvPr id="244" name="Google Shape;244;p16"/>
          <p:cNvPicPr preferRelativeResize="0"/>
          <p:nvPr/>
        </p:nvPicPr>
        <p:blipFill rotWithShape="1">
          <a:blip r:embed="rId4">
            <a:alphaModFix/>
          </a:blip>
          <a:srcRect b="0" l="0" r="0" t="0"/>
          <a:stretch/>
        </p:blipFill>
        <p:spPr>
          <a:xfrm>
            <a:off x="1" y="1"/>
            <a:ext cx="811175" cy="839775"/>
          </a:xfrm>
          <a:prstGeom prst="rect">
            <a:avLst/>
          </a:prstGeom>
          <a:noFill/>
          <a:ln>
            <a:noFill/>
          </a:ln>
        </p:spPr>
      </p:pic>
      <p:sp>
        <p:nvSpPr>
          <p:cNvPr id="245" name="Google Shape;245;p16"/>
          <p:cNvSpPr txBox="1"/>
          <p:nvPr/>
        </p:nvSpPr>
        <p:spPr>
          <a:xfrm>
            <a:off x="655475" y="1007025"/>
            <a:ext cx="7983900" cy="3268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 sz="1800" u="none" cap="none" strike="noStrike">
                <a:solidFill>
                  <a:schemeClr val="dk1"/>
                </a:solidFill>
                <a:latin typeface="Arial"/>
                <a:ea typeface="Arial"/>
                <a:cs typeface="Arial"/>
                <a:sym typeface="Arial"/>
              </a:rPr>
              <a:t>Conclusion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2400"/>
              <a:buFont typeface="Arial"/>
              <a:buNone/>
            </a:pPr>
            <a:br>
              <a:rPr b="0" i="0" lang="en" sz="2400" u="none" cap="none" strike="noStrike">
                <a:solidFill>
                  <a:srgbClr val="000000"/>
                </a:solidFill>
                <a:latin typeface="Arial"/>
                <a:ea typeface="Arial"/>
                <a:cs typeface="Arial"/>
                <a:sym typeface="Arial"/>
              </a:rPr>
            </a:br>
            <a:r>
              <a:rPr b="0" i="0" lang="en" sz="1100" u="none" cap="none" strike="noStrike">
                <a:solidFill>
                  <a:srgbClr val="000000"/>
                </a:solidFill>
                <a:latin typeface="Arial"/>
                <a:ea typeface="Arial"/>
                <a:cs typeface="Arial"/>
                <a:sym typeface="Arial"/>
              </a:rPr>
              <a:t>Building the digital twin was both challenging and highly engaging throughout the process. </a:t>
            </a:r>
            <a:endParaRPr b="0" i="0" sz="1100" u="none" cap="none" strike="noStrike">
              <a:solidFill>
                <a:srgbClr val="000000"/>
              </a:solidFill>
              <a:latin typeface="Quattrocento Sans"/>
              <a:ea typeface="Quattrocento Sans"/>
              <a:cs typeface="Quattrocento Sans"/>
              <a:sym typeface="Quattrocento Sans"/>
            </a:endParaRPr>
          </a:p>
          <a:p>
            <a:pPr indent="0" lvl="0" marL="0" marR="0" rtl="0" algn="l">
              <a:lnSpc>
                <a:spcPct val="115000"/>
              </a:lnSpc>
              <a:spcBef>
                <a:spcPts val="0"/>
              </a:spcBef>
              <a:spcAft>
                <a:spcPts val="0"/>
              </a:spcAft>
              <a:buClr>
                <a:srgbClr val="000000"/>
              </a:buClr>
              <a:buSzPts val="1100"/>
              <a:buFont typeface="Arial"/>
              <a:buNone/>
            </a:pPr>
            <a:r>
              <a:t/>
            </a:r>
            <a:endParaRPr b="0" i="0" sz="1100" u="none" cap="none" strike="noStrike">
              <a:solidFill>
                <a:srgbClr val="000000"/>
              </a:solidFill>
              <a:latin typeface="Quattrocento Sans"/>
              <a:ea typeface="Quattrocento Sans"/>
              <a:cs typeface="Quattrocento Sans"/>
              <a:sym typeface="Quattrocento Sans"/>
            </a:endParaRPr>
          </a:p>
          <a:p>
            <a:pPr indent="0" lvl="0" marL="0" marR="0" rtl="0" algn="l">
              <a:lnSpc>
                <a:spcPct val="115000"/>
              </a:lnSpc>
              <a:spcBef>
                <a:spcPts val="0"/>
              </a:spcBef>
              <a:spcAft>
                <a:spcPts val="0"/>
              </a:spcAft>
              <a:buClr>
                <a:srgbClr val="000000"/>
              </a:buClr>
              <a:buSzPts val="1100"/>
              <a:buFont typeface="Arial"/>
              <a:buNone/>
            </a:pPr>
            <a:r>
              <a:rPr b="0" i="0" lang="en" sz="1100" u="none" cap="none" strike="noStrike">
                <a:solidFill>
                  <a:srgbClr val="000000"/>
                </a:solidFill>
                <a:latin typeface="Arial"/>
                <a:ea typeface="Arial"/>
                <a:cs typeface="Arial"/>
                <a:sym typeface="Arial"/>
              </a:rPr>
              <a:t>By developing tools which can be used to analyze the button drill bit, we could:</a:t>
            </a:r>
            <a:endParaRPr b="0" i="0" sz="1100" u="none" cap="none" strike="noStrike">
              <a:solidFill>
                <a:srgbClr val="000000"/>
              </a:solidFill>
              <a:latin typeface="Quattrocento Sans"/>
              <a:ea typeface="Quattrocento Sans"/>
              <a:cs typeface="Quattrocento Sans"/>
              <a:sym typeface="Quattrocento Sans"/>
            </a:endParaRPr>
          </a:p>
          <a:p>
            <a:pPr indent="-171450" lvl="0" marL="171450" marR="0" rtl="0" algn="l">
              <a:lnSpc>
                <a:spcPct val="115000"/>
              </a:lnSpc>
              <a:spcBef>
                <a:spcPts val="0"/>
              </a:spcBef>
              <a:spcAft>
                <a:spcPts val="0"/>
              </a:spcAft>
              <a:buClr>
                <a:srgbClr val="000000"/>
              </a:buClr>
              <a:buSzPts val="1100"/>
              <a:buFont typeface="Arial"/>
              <a:buChar char="-"/>
            </a:pPr>
            <a:r>
              <a:rPr b="0" i="0" lang="en" sz="1100" u="none" cap="none" strike="noStrike">
                <a:solidFill>
                  <a:srgbClr val="000000"/>
                </a:solidFill>
                <a:latin typeface="Arial"/>
                <a:ea typeface="Arial"/>
                <a:cs typeface="Arial"/>
                <a:sym typeface="Arial"/>
              </a:rPr>
              <a:t>Gain insight to improve operational use to optimize ROP, while reducing bit wear, and thus holistically improving bit life</a:t>
            </a:r>
            <a:endParaRPr b="0" i="0" sz="1400" u="none" cap="none" strike="noStrike">
              <a:solidFill>
                <a:srgbClr val="000000"/>
              </a:solidFill>
              <a:latin typeface="Arial"/>
              <a:ea typeface="Arial"/>
              <a:cs typeface="Arial"/>
              <a:sym typeface="Arial"/>
            </a:endParaRPr>
          </a:p>
          <a:p>
            <a:pPr indent="-171450" lvl="0" marL="171450" marR="0" rtl="0" algn="l">
              <a:lnSpc>
                <a:spcPct val="115000"/>
              </a:lnSpc>
              <a:spcBef>
                <a:spcPts val="0"/>
              </a:spcBef>
              <a:spcAft>
                <a:spcPts val="0"/>
              </a:spcAft>
              <a:buClr>
                <a:srgbClr val="000000"/>
              </a:buClr>
              <a:buSzPts val="1100"/>
              <a:buFont typeface="Arial"/>
              <a:buChar char="-"/>
            </a:pPr>
            <a:r>
              <a:rPr b="0" i="0" lang="en" sz="1100" u="none" cap="none" strike="noStrike">
                <a:solidFill>
                  <a:srgbClr val="000000"/>
                </a:solidFill>
                <a:latin typeface="Arial"/>
                <a:ea typeface="Arial"/>
                <a:cs typeface="Arial"/>
                <a:sym typeface="Arial"/>
              </a:rPr>
              <a:t>Easily analyze and interpret the model, and relate the digital results with the physical asset and physical model</a:t>
            </a:r>
            <a:endParaRPr b="0" i="0" sz="1400" u="none" cap="none" strike="noStrike">
              <a:solidFill>
                <a:srgbClr val="000000"/>
              </a:solidFill>
              <a:latin typeface="Arial"/>
              <a:ea typeface="Arial"/>
              <a:cs typeface="Arial"/>
              <a:sym typeface="Arial"/>
            </a:endParaRPr>
          </a:p>
          <a:p>
            <a:pPr indent="-171450" lvl="0" marL="171450" marR="0" rtl="0" algn="l">
              <a:lnSpc>
                <a:spcPct val="115000"/>
              </a:lnSpc>
              <a:spcBef>
                <a:spcPts val="0"/>
              </a:spcBef>
              <a:spcAft>
                <a:spcPts val="0"/>
              </a:spcAft>
              <a:buClr>
                <a:srgbClr val="000000"/>
              </a:buClr>
              <a:buSzPts val="1100"/>
              <a:buFont typeface="Arial"/>
              <a:buChar char="-"/>
            </a:pPr>
            <a:r>
              <a:rPr b="0" i="0" lang="en" sz="1100" u="none" cap="none" strike="noStrike">
                <a:solidFill>
                  <a:srgbClr val="000000"/>
                </a:solidFill>
                <a:latin typeface="Arial"/>
                <a:ea typeface="Arial"/>
                <a:cs typeface="Arial"/>
                <a:sym typeface="Arial"/>
              </a:rPr>
              <a:t>Speak to the business case to improve operational efficiency, reduce downtime, and better utilize equipment</a:t>
            </a:r>
            <a:endParaRPr b="0" i="0" sz="1100" u="none" cap="none" strike="noStrike">
              <a:solidFill>
                <a:srgbClr val="000000"/>
              </a:solidFill>
              <a:latin typeface="Quattrocento Sans"/>
              <a:ea typeface="Quattrocento Sans"/>
              <a:cs typeface="Quattrocento Sans"/>
              <a:sym typeface="Quattrocento Sans"/>
            </a:endParaRPr>
          </a:p>
          <a:p>
            <a:pPr indent="0" lvl="0" marL="0" marR="0" rtl="0" algn="l">
              <a:lnSpc>
                <a:spcPct val="100000"/>
              </a:lnSpc>
              <a:spcBef>
                <a:spcPts val="0"/>
              </a:spcBef>
              <a:spcAft>
                <a:spcPts val="0"/>
              </a:spcAft>
              <a:buClr>
                <a:srgbClr val="000000"/>
              </a:buClr>
              <a:buSzPts val="11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46" name="Google Shape;246;p16"/>
          <p:cNvSpPr txBox="1"/>
          <p:nvPr/>
        </p:nvSpPr>
        <p:spPr>
          <a:xfrm>
            <a:off x="818200" y="3883050"/>
            <a:ext cx="1962900" cy="67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17"/>
          <p:cNvSpPr/>
          <p:nvPr/>
        </p:nvSpPr>
        <p:spPr>
          <a:xfrm>
            <a:off x="0" y="0"/>
            <a:ext cx="9144000" cy="671400"/>
          </a:xfrm>
          <a:prstGeom prst="rect">
            <a:avLst/>
          </a:prstGeom>
          <a:solidFill>
            <a:srgbClr val="002F6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52" name="Google Shape;252;p17"/>
          <p:cNvPicPr preferRelativeResize="0"/>
          <p:nvPr/>
        </p:nvPicPr>
        <p:blipFill rotWithShape="1">
          <a:blip r:embed="rId3">
            <a:alphaModFix/>
          </a:blip>
          <a:srcRect b="0" l="0" r="11658" t="0"/>
          <a:stretch/>
        </p:blipFill>
        <p:spPr>
          <a:xfrm>
            <a:off x="913975" y="36675"/>
            <a:ext cx="1535327" cy="598050"/>
          </a:xfrm>
          <a:prstGeom prst="rect">
            <a:avLst/>
          </a:prstGeom>
          <a:noFill/>
          <a:ln>
            <a:noFill/>
          </a:ln>
        </p:spPr>
      </p:pic>
      <p:pic>
        <p:nvPicPr>
          <p:cNvPr id="253" name="Google Shape;253;p17"/>
          <p:cNvPicPr preferRelativeResize="0"/>
          <p:nvPr/>
        </p:nvPicPr>
        <p:blipFill rotWithShape="1">
          <a:blip r:embed="rId4">
            <a:alphaModFix/>
          </a:blip>
          <a:srcRect b="0" l="0" r="0" t="0"/>
          <a:stretch/>
        </p:blipFill>
        <p:spPr>
          <a:xfrm>
            <a:off x="1" y="1"/>
            <a:ext cx="811175" cy="839775"/>
          </a:xfrm>
          <a:prstGeom prst="rect">
            <a:avLst/>
          </a:prstGeom>
          <a:noFill/>
          <a:ln>
            <a:noFill/>
          </a:ln>
        </p:spPr>
      </p:pic>
      <p:sp>
        <p:nvSpPr>
          <p:cNvPr id="254" name="Google Shape;254;p17"/>
          <p:cNvSpPr txBox="1"/>
          <p:nvPr/>
        </p:nvSpPr>
        <p:spPr>
          <a:xfrm>
            <a:off x="655475" y="1007025"/>
            <a:ext cx="7549500" cy="3815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 sz="1800" u="none" cap="none" strike="noStrike">
                <a:solidFill>
                  <a:schemeClr val="dk1"/>
                </a:solidFill>
                <a:latin typeface="Arial"/>
                <a:ea typeface="Arial"/>
                <a:cs typeface="Arial"/>
                <a:sym typeface="Arial"/>
              </a:rPr>
              <a:t>References</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0" i="0" sz="10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0" i="0" lang="en" sz="1000" u="none" cap="none" strike="noStrike">
                <a:solidFill>
                  <a:schemeClr val="dk1"/>
                </a:solidFill>
                <a:latin typeface="Arial"/>
                <a:ea typeface="Arial"/>
                <a:cs typeface="Arial"/>
                <a:sym typeface="Arial"/>
              </a:rPr>
              <a:t>Physical asset -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0" i="0" lang="en" sz="1000" u="sng" cap="none" strike="noStrike">
                <a:solidFill>
                  <a:schemeClr val="hlink"/>
                </a:solidFill>
                <a:latin typeface="Arial"/>
                <a:ea typeface="Arial"/>
                <a:cs typeface="Arial"/>
                <a:sym typeface="Arial"/>
                <a:hlinkClick r:id="rId5"/>
              </a:rPr>
              <a:t>https://www.kaggle.com/musaabyazan/mu-1x-drilling-data</a:t>
            </a:r>
            <a:r>
              <a:rPr b="0" i="0" lang="en" sz="1000" u="none" cap="none" strike="noStrike">
                <a:solidFill>
                  <a:schemeClr val="dk1"/>
                </a:solidFill>
                <a:latin typeface="Arial"/>
                <a:ea typeface="Arial"/>
                <a:cs typeface="Arial"/>
                <a:sym typeface="Arial"/>
              </a:rPr>
              <a:t> </a:t>
            </a:r>
            <a:endParaRPr b="0" i="0" sz="10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0" i="0" sz="10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0" i="0" lang="en" sz="1000" u="none" cap="none" strike="noStrike">
                <a:solidFill>
                  <a:schemeClr val="dk1"/>
                </a:solidFill>
                <a:latin typeface="Arial"/>
                <a:ea typeface="Arial"/>
                <a:cs typeface="Arial"/>
                <a:sym typeface="Arial"/>
              </a:rPr>
              <a:t>Rate of prediction -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0" i="0" lang="en" sz="1000" u="sng" cap="none" strike="noStrike">
                <a:solidFill>
                  <a:schemeClr val="hlink"/>
                </a:solidFill>
                <a:latin typeface="Arial"/>
                <a:ea typeface="Arial"/>
                <a:cs typeface="Arial"/>
                <a:sym typeface="Arial"/>
                <a:hlinkClick r:id="rId6"/>
              </a:rPr>
              <a:t>https://www.intechopen.com/books/drilling/rate-of-penetration-prediction-utilizing-hydromechanical-specific-energy</a:t>
            </a:r>
            <a:endParaRPr b="0" i="0" sz="10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0" i="0" sz="10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Arial"/>
                <a:ea typeface="Arial"/>
                <a:cs typeface="Arial"/>
                <a:sym typeface="Arial"/>
              </a:rPr>
              <a:t>Drilling pressure comparison - </a:t>
            </a:r>
            <a:r>
              <a:rPr b="0" i="0" lang="en" sz="1000" u="sng" cap="none" strike="noStrike">
                <a:solidFill>
                  <a:schemeClr val="hlink"/>
                </a:solidFill>
                <a:latin typeface="Arial"/>
                <a:ea typeface="Arial"/>
                <a:cs typeface="Arial"/>
                <a:sym typeface="Arial"/>
                <a:hlinkClick r:id="rId7"/>
              </a:rPr>
              <a:t>https://www.researchgate.net/publication/327722238_A_Case_Study_Comparison_of_the_Theoretical_and_Actual_Drilling_Hydraulic_Pressures_for_Wells_in_Turkey</a:t>
            </a:r>
            <a:endParaRPr b="0" i="0" sz="1000" u="sng" cap="none" strike="noStrike">
              <a:solidFill>
                <a:schemeClr val="hlink"/>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0" i="0" sz="1000" u="sng" cap="none" strike="noStrike">
              <a:solidFill>
                <a:schemeClr val="hlink"/>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Arial"/>
                <a:ea typeface="Arial"/>
                <a:cs typeface="Arial"/>
                <a:sym typeface="Arial"/>
              </a:rPr>
              <a:t>Damage Analysis in Rock Rotary Bits - </a:t>
            </a:r>
            <a:r>
              <a:rPr b="0" i="0" lang="en" sz="1000" u="sng" cap="none" strike="noStrike">
                <a:solidFill>
                  <a:schemeClr val="hlink"/>
                </a:solidFill>
                <a:latin typeface="Arial"/>
                <a:ea typeface="Arial"/>
                <a:cs typeface="Arial"/>
                <a:sym typeface="Arial"/>
                <a:hlinkClick r:id="rId8"/>
              </a:rPr>
              <a:t>https://www.researchgate.net/publication/312017226_Damage_Analysis_in_Rock_Rotary_Tricones_Bit_-_A_Case_Study</a:t>
            </a:r>
            <a:endParaRPr b="0" i="0" sz="1000" u="sng" cap="none" strike="noStrike">
              <a:solidFill>
                <a:schemeClr val="hlink"/>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0" i="0" sz="1000" u="sng" cap="none" strike="noStrike">
              <a:solidFill>
                <a:schemeClr val="hlink"/>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Arial"/>
                <a:ea typeface="Arial"/>
                <a:cs typeface="Arial"/>
                <a:sym typeface="Arial"/>
              </a:rPr>
              <a:t>Rate of Penetration -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0" i="0" lang="en" sz="1000" u="sng" cap="none" strike="noStrike">
                <a:solidFill>
                  <a:schemeClr val="hlink"/>
                </a:solidFill>
                <a:latin typeface="Arial"/>
                <a:ea typeface="Arial"/>
                <a:cs typeface="Arial"/>
                <a:sym typeface="Arial"/>
                <a:hlinkClick r:id="rId9"/>
              </a:rPr>
              <a:t>https://www.sciencedirect.com/topics/engineering/rate-of-penetration</a:t>
            </a:r>
            <a:endParaRPr b="0" i="0" sz="1000" u="none" cap="none" strike="noStrike">
              <a:solidFill>
                <a:schemeClr val="dk1"/>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0" i="0" sz="1100" u="none" cap="none" strike="noStrike">
              <a:solidFill>
                <a:schemeClr val="dk1"/>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chemeClr val="dk1"/>
              </a:buClr>
              <a:buSzPts val="1000"/>
              <a:buFont typeface="Arial"/>
              <a:buNone/>
            </a:pPr>
            <a:r>
              <a:rPr b="0" i="0" lang="en" sz="1000" u="none" cap="none" strike="noStrike">
                <a:solidFill>
                  <a:schemeClr val="dk1"/>
                </a:solidFill>
                <a:latin typeface="Arial"/>
                <a:ea typeface="Arial"/>
                <a:cs typeface="Arial"/>
                <a:sym typeface="Arial"/>
              </a:rPr>
              <a:t>Rate of Penetration - </a:t>
            </a:r>
            <a:endParaRPr b="0" i="0" sz="10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000"/>
              <a:buFont typeface="Arial"/>
              <a:buNone/>
            </a:pPr>
            <a:r>
              <a:rPr b="0" i="0" lang="en" sz="1000" u="sng" cap="none" strike="noStrike">
                <a:solidFill>
                  <a:schemeClr val="hlink"/>
                </a:solidFill>
                <a:latin typeface="Arial"/>
                <a:ea typeface="Arial"/>
                <a:cs typeface="Arial"/>
                <a:sym typeface="Arial"/>
                <a:hlinkClick r:id="rId10"/>
              </a:rPr>
              <a:t>https://link.springer.com/article/10.1007/s13202-019-0657-2</a:t>
            </a:r>
            <a:endParaRPr b="0" i="0" sz="1000" u="sng" cap="none" strike="noStrike">
              <a:solidFill>
                <a:schemeClr val="hlink"/>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0" i="0" sz="1000" u="sng" cap="none" strike="noStrike">
              <a:solidFill>
                <a:schemeClr val="hlink"/>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18"/>
          <p:cNvSpPr/>
          <p:nvPr/>
        </p:nvSpPr>
        <p:spPr>
          <a:xfrm>
            <a:off x="0" y="0"/>
            <a:ext cx="9144000" cy="671400"/>
          </a:xfrm>
          <a:prstGeom prst="rect">
            <a:avLst/>
          </a:prstGeom>
          <a:solidFill>
            <a:srgbClr val="002F6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60" name="Google Shape;260;p18"/>
          <p:cNvPicPr preferRelativeResize="0"/>
          <p:nvPr/>
        </p:nvPicPr>
        <p:blipFill rotWithShape="1">
          <a:blip r:embed="rId3">
            <a:alphaModFix/>
          </a:blip>
          <a:srcRect b="0" l="0" r="11658" t="0"/>
          <a:stretch/>
        </p:blipFill>
        <p:spPr>
          <a:xfrm>
            <a:off x="913975" y="36675"/>
            <a:ext cx="1535327" cy="598050"/>
          </a:xfrm>
          <a:prstGeom prst="rect">
            <a:avLst/>
          </a:prstGeom>
          <a:noFill/>
          <a:ln>
            <a:noFill/>
          </a:ln>
        </p:spPr>
      </p:pic>
      <p:pic>
        <p:nvPicPr>
          <p:cNvPr id="261" name="Google Shape;261;p18"/>
          <p:cNvPicPr preferRelativeResize="0"/>
          <p:nvPr/>
        </p:nvPicPr>
        <p:blipFill rotWithShape="1">
          <a:blip r:embed="rId4">
            <a:alphaModFix/>
          </a:blip>
          <a:srcRect b="0" l="0" r="0" t="0"/>
          <a:stretch/>
        </p:blipFill>
        <p:spPr>
          <a:xfrm>
            <a:off x="1" y="1"/>
            <a:ext cx="811175" cy="839775"/>
          </a:xfrm>
          <a:prstGeom prst="rect">
            <a:avLst/>
          </a:prstGeom>
          <a:noFill/>
          <a:ln>
            <a:noFill/>
          </a:ln>
        </p:spPr>
      </p:pic>
      <p:sp>
        <p:nvSpPr>
          <p:cNvPr id="262" name="Google Shape;262;p18"/>
          <p:cNvSpPr txBox="1"/>
          <p:nvPr/>
        </p:nvSpPr>
        <p:spPr>
          <a:xfrm>
            <a:off x="3642674" y="1677704"/>
            <a:ext cx="4295927" cy="2160089"/>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 sz="1800" u="none" cap="none" strike="noStrike">
                <a:solidFill>
                  <a:schemeClr val="dk1"/>
                </a:solidFill>
                <a:latin typeface="Arial"/>
                <a:ea typeface="Arial"/>
                <a:cs typeface="Arial"/>
                <a:sym typeface="Arial"/>
              </a:rPr>
              <a:t>Thank You</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dk1"/>
                </a:solidFill>
                <a:latin typeface="Arial"/>
                <a:ea typeface="Arial"/>
                <a:cs typeface="Arial"/>
                <a:sym typeface="Arial"/>
              </a:rPr>
              <a:t>Questions?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0" i="0" sz="1000" u="none" cap="none" strike="noStrike">
              <a:solidFill>
                <a:schemeClr val="dk1"/>
              </a:solidFill>
              <a:latin typeface="Arial"/>
              <a:ea typeface="Arial"/>
              <a:cs typeface="Arial"/>
              <a:sym typeface="Arial"/>
            </a:endParaRPr>
          </a:p>
        </p:txBody>
      </p:sp>
      <p:sp>
        <p:nvSpPr>
          <p:cNvPr id="263" name="Google Shape;263;p18"/>
          <p:cNvSpPr txBox="1"/>
          <p:nvPr/>
        </p:nvSpPr>
        <p:spPr>
          <a:xfrm>
            <a:off x="818200" y="3883050"/>
            <a:ext cx="1962900" cy="67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2"/>
          <p:cNvSpPr/>
          <p:nvPr/>
        </p:nvSpPr>
        <p:spPr>
          <a:xfrm>
            <a:off x="0" y="0"/>
            <a:ext cx="9144000" cy="671400"/>
          </a:xfrm>
          <a:prstGeom prst="rect">
            <a:avLst/>
          </a:prstGeom>
          <a:solidFill>
            <a:srgbClr val="002F6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89" name="Google Shape;89;p2"/>
          <p:cNvPicPr preferRelativeResize="0"/>
          <p:nvPr/>
        </p:nvPicPr>
        <p:blipFill rotWithShape="1">
          <a:blip r:embed="rId3">
            <a:alphaModFix/>
          </a:blip>
          <a:srcRect b="0" l="0" r="11658" t="0"/>
          <a:stretch/>
        </p:blipFill>
        <p:spPr>
          <a:xfrm>
            <a:off x="913975" y="36675"/>
            <a:ext cx="1535327" cy="598050"/>
          </a:xfrm>
          <a:prstGeom prst="rect">
            <a:avLst/>
          </a:prstGeom>
          <a:noFill/>
          <a:ln>
            <a:noFill/>
          </a:ln>
        </p:spPr>
      </p:pic>
      <p:pic>
        <p:nvPicPr>
          <p:cNvPr id="90" name="Google Shape;90;p2"/>
          <p:cNvPicPr preferRelativeResize="0"/>
          <p:nvPr/>
        </p:nvPicPr>
        <p:blipFill rotWithShape="1">
          <a:blip r:embed="rId4">
            <a:alphaModFix/>
          </a:blip>
          <a:srcRect b="0" l="0" r="0" t="0"/>
          <a:stretch/>
        </p:blipFill>
        <p:spPr>
          <a:xfrm>
            <a:off x="1" y="1"/>
            <a:ext cx="811175" cy="839775"/>
          </a:xfrm>
          <a:prstGeom prst="rect">
            <a:avLst/>
          </a:prstGeom>
          <a:noFill/>
          <a:ln>
            <a:noFill/>
          </a:ln>
        </p:spPr>
      </p:pic>
      <p:sp>
        <p:nvSpPr>
          <p:cNvPr id="91" name="Google Shape;91;p2"/>
          <p:cNvSpPr txBox="1"/>
          <p:nvPr>
            <p:ph type="title"/>
          </p:nvPr>
        </p:nvSpPr>
        <p:spPr>
          <a:xfrm>
            <a:off x="183675" y="83977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sz="2200"/>
              <a:t>Introduction – Digital Twin</a:t>
            </a:r>
            <a:endParaRPr sz="2200"/>
          </a:p>
        </p:txBody>
      </p:sp>
      <p:sp>
        <p:nvSpPr>
          <p:cNvPr id="92" name="Google Shape;92;p2"/>
          <p:cNvSpPr txBox="1"/>
          <p:nvPr>
            <p:ph idx="1" type="body"/>
          </p:nvPr>
        </p:nvSpPr>
        <p:spPr>
          <a:xfrm>
            <a:off x="290355" y="1412475"/>
            <a:ext cx="7184866" cy="3416400"/>
          </a:xfrm>
          <a:prstGeom prst="rect">
            <a:avLst/>
          </a:prstGeom>
          <a:noFill/>
          <a:ln>
            <a:noFill/>
          </a:ln>
        </p:spPr>
        <p:txBody>
          <a:bodyPr anchorCtr="0" anchor="t" bIns="91425" lIns="91425" spcFirstLastPara="1" rIns="91425" wrap="square" tIns="91425">
            <a:noAutofit/>
          </a:bodyPr>
          <a:lstStyle/>
          <a:p>
            <a:pPr indent="-304800" lvl="0" marL="457200" rtl="0" algn="l">
              <a:lnSpc>
                <a:spcPct val="150000"/>
              </a:lnSpc>
              <a:spcBef>
                <a:spcPts val="0"/>
              </a:spcBef>
              <a:spcAft>
                <a:spcPts val="0"/>
              </a:spcAft>
              <a:buClr>
                <a:schemeClr val="dk1"/>
              </a:buClr>
              <a:buSzPts val="1200"/>
              <a:buChar char="●"/>
            </a:pPr>
            <a:r>
              <a:rPr lang="en" sz="1100">
                <a:solidFill>
                  <a:schemeClr val="dk1"/>
                </a:solidFill>
              </a:rPr>
              <a:t>Digital Twin, defined as “a digital representation of a physical product, incorporates product specifications, geometry models, material properties, and associated simulation information.” </a:t>
            </a:r>
            <a:endParaRPr/>
          </a:p>
          <a:p>
            <a:pPr indent="-304800" lvl="0" marL="457200" rtl="0" algn="l">
              <a:lnSpc>
                <a:spcPct val="150000"/>
              </a:lnSpc>
              <a:spcBef>
                <a:spcPts val="0"/>
              </a:spcBef>
              <a:spcAft>
                <a:spcPts val="0"/>
              </a:spcAft>
              <a:buClr>
                <a:schemeClr val="dk1"/>
              </a:buClr>
              <a:buSzPts val="1200"/>
              <a:buChar char="●"/>
            </a:pPr>
            <a:r>
              <a:rPr lang="en" sz="1100">
                <a:solidFill>
                  <a:schemeClr val="dk1"/>
                </a:solidFill>
              </a:rPr>
              <a:t>A simpler definition is that, Digital Twin is a digital copy of a physical asset or process that lives and evolves over its lifetime. </a:t>
            </a:r>
            <a:endParaRPr/>
          </a:p>
          <a:p>
            <a:pPr indent="-304800" lvl="0" marL="457200" rtl="0" algn="l">
              <a:lnSpc>
                <a:spcPct val="150000"/>
              </a:lnSpc>
              <a:spcBef>
                <a:spcPts val="0"/>
              </a:spcBef>
              <a:spcAft>
                <a:spcPts val="0"/>
              </a:spcAft>
              <a:buClr>
                <a:schemeClr val="dk1"/>
              </a:buClr>
              <a:buSzPts val="1200"/>
              <a:buChar char="●"/>
            </a:pPr>
            <a:r>
              <a:rPr lang="en" sz="1100">
                <a:solidFill>
                  <a:schemeClr val="dk1"/>
                </a:solidFill>
              </a:rPr>
              <a:t>Digital Twin can also be considered as the virtual replica of an asset and/or the mathematical models that describe its operation.</a:t>
            </a:r>
            <a:endParaRPr/>
          </a:p>
        </p:txBody>
      </p:sp>
      <p:pic>
        <p:nvPicPr>
          <p:cNvPr descr="Digital twins: creating new innovation opportunities | Job Wizards" id="93" name="Google Shape;93;p2"/>
          <p:cNvPicPr preferRelativeResize="0"/>
          <p:nvPr/>
        </p:nvPicPr>
        <p:blipFill rotWithShape="1">
          <a:blip r:embed="rId5">
            <a:alphaModFix/>
          </a:blip>
          <a:srcRect b="0" l="0" r="0" t="0"/>
          <a:stretch/>
        </p:blipFill>
        <p:spPr>
          <a:xfrm>
            <a:off x="4715986" y="2922270"/>
            <a:ext cx="4137660" cy="206883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3"/>
          <p:cNvSpPr/>
          <p:nvPr/>
        </p:nvSpPr>
        <p:spPr>
          <a:xfrm>
            <a:off x="0" y="0"/>
            <a:ext cx="9144000" cy="671400"/>
          </a:xfrm>
          <a:prstGeom prst="rect">
            <a:avLst/>
          </a:prstGeom>
          <a:solidFill>
            <a:srgbClr val="002F6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99" name="Google Shape;99;p3"/>
          <p:cNvPicPr preferRelativeResize="0"/>
          <p:nvPr/>
        </p:nvPicPr>
        <p:blipFill rotWithShape="1">
          <a:blip r:embed="rId3">
            <a:alphaModFix/>
          </a:blip>
          <a:srcRect b="0" l="0" r="11658" t="0"/>
          <a:stretch/>
        </p:blipFill>
        <p:spPr>
          <a:xfrm>
            <a:off x="913975" y="36675"/>
            <a:ext cx="1535327" cy="598050"/>
          </a:xfrm>
          <a:prstGeom prst="rect">
            <a:avLst/>
          </a:prstGeom>
          <a:noFill/>
          <a:ln>
            <a:noFill/>
          </a:ln>
        </p:spPr>
      </p:pic>
      <p:pic>
        <p:nvPicPr>
          <p:cNvPr id="100" name="Google Shape;100;p3"/>
          <p:cNvPicPr preferRelativeResize="0"/>
          <p:nvPr/>
        </p:nvPicPr>
        <p:blipFill rotWithShape="1">
          <a:blip r:embed="rId4">
            <a:alphaModFix/>
          </a:blip>
          <a:srcRect b="0" l="0" r="0" t="0"/>
          <a:stretch/>
        </p:blipFill>
        <p:spPr>
          <a:xfrm>
            <a:off x="1" y="1"/>
            <a:ext cx="811175" cy="839775"/>
          </a:xfrm>
          <a:prstGeom prst="rect">
            <a:avLst/>
          </a:prstGeom>
          <a:noFill/>
          <a:ln>
            <a:noFill/>
          </a:ln>
        </p:spPr>
      </p:pic>
      <p:pic>
        <p:nvPicPr>
          <p:cNvPr id="101" name="Google Shape;101;p3"/>
          <p:cNvPicPr preferRelativeResize="0"/>
          <p:nvPr/>
        </p:nvPicPr>
        <p:blipFill rotWithShape="1">
          <a:blip r:embed="rId5">
            <a:alphaModFix/>
          </a:blip>
          <a:srcRect b="0" l="0" r="0" t="0"/>
          <a:stretch/>
        </p:blipFill>
        <p:spPr>
          <a:xfrm>
            <a:off x="5467263" y="3451775"/>
            <a:ext cx="2694724" cy="1604600"/>
          </a:xfrm>
          <a:prstGeom prst="rect">
            <a:avLst/>
          </a:prstGeom>
          <a:noFill/>
          <a:ln>
            <a:noFill/>
          </a:ln>
        </p:spPr>
      </p:pic>
      <p:sp>
        <p:nvSpPr>
          <p:cNvPr id="102" name="Google Shape;102;p3"/>
          <p:cNvSpPr txBox="1"/>
          <p:nvPr>
            <p:ph idx="1" type="body"/>
          </p:nvPr>
        </p:nvSpPr>
        <p:spPr>
          <a:xfrm>
            <a:off x="271283" y="1315320"/>
            <a:ext cx="4465500" cy="3903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1200"/>
              </a:spcBef>
              <a:spcAft>
                <a:spcPts val="0"/>
              </a:spcAft>
              <a:buClr>
                <a:schemeClr val="dk1"/>
              </a:buClr>
              <a:buSzPts val="1200"/>
              <a:buFont typeface="Arial"/>
              <a:buNone/>
            </a:pPr>
            <a:r>
              <a:rPr lang="en" sz="1100">
                <a:solidFill>
                  <a:schemeClr val="dk1"/>
                </a:solidFill>
              </a:rPr>
              <a:t>A successful drilling operation depends on factors such as:</a:t>
            </a:r>
            <a:endParaRPr sz="1100">
              <a:solidFill>
                <a:schemeClr val="dk1"/>
              </a:solidFill>
            </a:endParaRPr>
          </a:p>
          <a:p>
            <a:pPr indent="-304800" lvl="0" marL="457200" rtl="0" algn="l">
              <a:lnSpc>
                <a:spcPct val="100000"/>
              </a:lnSpc>
              <a:spcBef>
                <a:spcPts val="1200"/>
              </a:spcBef>
              <a:spcAft>
                <a:spcPts val="0"/>
              </a:spcAft>
              <a:buClr>
                <a:schemeClr val="dk1"/>
              </a:buClr>
              <a:buSzPts val="1200"/>
              <a:buChar char="●"/>
            </a:pPr>
            <a:r>
              <a:rPr lang="en" sz="1100">
                <a:solidFill>
                  <a:schemeClr val="dk1"/>
                </a:solidFill>
              </a:rPr>
              <a:t>Increasing drilling speed/ rate of penetration, </a:t>
            </a:r>
            <a:endParaRPr sz="1100">
              <a:solidFill>
                <a:schemeClr val="dk1"/>
              </a:solidFill>
            </a:endParaRPr>
          </a:p>
          <a:p>
            <a:pPr indent="-304800" lvl="0" marL="457200" rtl="0" algn="l">
              <a:lnSpc>
                <a:spcPct val="100000"/>
              </a:lnSpc>
              <a:spcBef>
                <a:spcPts val="0"/>
              </a:spcBef>
              <a:spcAft>
                <a:spcPts val="0"/>
              </a:spcAft>
              <a:buClr>
                <a:schemeClr val="dk1"/>
              </a:buClr>
              <a:buSzPts val="1200"/>
              <a:buChar char="●"/>
            </a:pPr>
            <a:r>
              <a:rPr lang="en" sz="1100">
                <a:solidFill>
                  <a:schemeClr val="dk1"/>
                </a:solidFill>
              </a:rPr>
              <a:t>Lower operational costs,</a:t>
            </a:r>
            <a:endParaRPr sz="1100">
              <a:solidFill>
                <a:schemeClr val="dk1"/>
              </a:solidFill>
            </a:endParaRPr>
          </a:p>
          <a:p>
            <a:pPr indent="-304800" lvl="0" marL="457200" rtl="0" algn="l">
              <a:lnSpc>
                <a:spcPct val="100000"/>
              </a:lnSpc>
              <a:spcBef>
                <a:spcPts val="0"/>
              </a:spcBef>
              <a:spcAft>
                <a:spcPts val="0"/>
              </a:spcAft>
              <a:buClr>
                <a:schemeClr val="dk1"/>
              </a:buClr>
              <a:buSzPts val="1200"/>
              <a:buChar char="●"/>
            </a:pPr>
            <a:r>
              <a:rPr lang="en" sz="1100">
                <a:solidFill>
                  <a:schemeClr val="dk1"/>
                </a:solidFill>
              </a:rPr>
              <a:t>Maintaining safe working conditions. </a:t>
            </a:r>
            <a:endParaRPr/>
          </a:p>
          <a:p>
            <a:pPr indent="0" lvl="0" marL="152400" rtl="0" algn="l">
              <a:lnSpc>
                <a:spcPct val="100000"/>
              </a:lnSpc>
              <a:spcBef>
                <a:spcPts val="0"/>
              </a:spcBef>
              <a:spcAft>
                <a:spcPts val="0"/>
              </a:spcAft>
              <a:buClr>
                <a:schemeClr val="dk1"/>
              </a:buClr>
              <a:buSzPts val="1200"/>
              <a:buNone/>
            </a:pPr>
            <a:r>
              <a:t/>
            </a:r>
            <a:endParaRPr sz="1100">
              <a:solidFill>
                <a:schemeClr val="dk1"/>
              </a:solidFill>
            </a:endParaRPr>
          </a:p>
          <a:p>
            <a:pPr indent="0" lvl="0" marL="0" rtl="0" algn="l">
              <a:lnSpc>
                <a:spcPct val="100000"/>
              </a:lnSpc>
              <a:spcBef>
                <a:spcPts val="1200"/>
              </a:spcBef>
              <a:spcAft>
                <a:spcPts val="0"/>
              </a:spcAft>
              <a:buSzPts val="1400"/>
              <a:buNone/>
            </a:pPr>
            <a:r>
              <a:rPr lang="en" sz="1100">
                <a:solidFill>
                  <a:schemeClr val="dk1"/>
                </a:solidFill>
              </a:rPr>
              <a:t>With drilling making up most of the exploration projects  costs, increasing the efficiency of drilling is imperative to upscale production.</a:t>
            </a:r>
            <a:endParaRPr/>
          </a:p>
          <a:p>
            <a:pPr indent="-171450" lvl="0" marL="171450" rtl="0" algn="l">
              <a:lnSpc>
                <a:spcPct val="100000"/>
              </a:lnSpc>
              <a:spcBef>
                <a:spcPts val="1200"/>
              </a:spcBef>
              <a:spcAft>
                <a:spcPts val="0"/>
              </a:spcAft>
              <a:buSzPts val="1400"/>
              <a:buFont typeface="Arial"/>
              <a:buChar char="-"/>
            </a:pPr>
            <a:r>
              <a:rPr lang="en" sz="1100">
                <a:solidFill>
                  <a:schemeClr val="dk1"/>
                </a:solidFill>
              </a:rPr>
              <a:t>Additional costs may be brought about by delays such as: Stuck pile and  drilling bit failures</a:t>
            </a:r>
            <a:endParaRPr/>
          </a:p>
          <a:p>
            <a:pPr indent="-171450" lvl="0" marL="171450" rtl="0" algn="l">
              <a:lnSpc>
                <a:spcPct val="100000"/>
              </a:lnSpc>
              <a:spcBef>
                <a:spcPts val="1200"/>
              </a:spcBef>
              <a:spcAft>
                <a:spcPts val="0"/>
              </a:spcAft>
              <a:buSzPts val="1400"/>
              <a:buFont typeface="Arial"/>
              <a:buChar char="-"/>
            </a:pPr>
            <a:r>
              <a:rPr lang="en" sz="1100">
                <a:solidFill>
                  <a:schemeClr val="dk1"/>
                </a:solidFill>
              </a:rPr>
              <a:t>A major factor that contributes to increased operational costs is delays in the operation owing to a failed drill bit.</a:t>
            </a:r>
            <a:endParaRPr sz="1200"/>
          </a:p>
        </p:txBody>
      </p:sp>
      <p:sp>
        <p:nvSpPr>
          <p:cNvPr id="103" name="Google Shape;103;p3"/>
          <p:cNvSpPr txBox="1"/>
          <p:nvPr>
            <p:ph idx="2" type="body"/>
          </p:nvPr>
        </p:nvSpPr>
        <p:spPr>
          <a:xfrm>
            <a:off x="4953750" y="1007025"/>
            <a:ext cx="4081800" cy="2386500"/>
          </a:xfrm>
          <a:prstGeom prst="rect">
            <a:avLst/>
          </a:prstGeom>
          <a:noFill/>
          <a:ln>
            <a:noFill/>
          </a:ln>
        </p:spPr>
        <p:txBody>
          <a:bodyPr anchorCtr="0" anchor="t" bIns="91425" lIns="91425" spcFirstLastPara="1" rIns="91425" wrap="square" tIns="91425">
            <a:noAutofit/>
          </a:bodyPr>
          <a:lstStyle/>
          <a:p>
            <a:pPr indent="-171450" lvl="0" marL="171450" rtl="0" algn="l">
              <a:lnSpc>
                <a:spcPct val="100000"/>
              </a:lnSpc>
              <a:spcBef>
                <a:spcPts val="1200"/>
              </a:spcBef>
              <a:spcAft>
                <a:spcPts val="0"/>
              </a:spcAft>
              <a:buClr>
                <a:schemeClr val="dk1"/>
              </a:buClr>
              <a:buSzPts val="1100"/>
              <a:buFont typeface="Arial"/>
              <a:buChar char="-"/>
            </a:pPr>
            <a:r>
              <a:rPr lang="en" sz="1100">
                <a:solidFill>
                  <a:schemeClr val="dk1"/>
                </a:solidFill>
              </a:rPr>
              <a:t>The project involved the development of a digital twin of a drill bit, to represent the capability of an integrated digital solution.</a:t>
            </a:r>
            <a:endParaRPr/>
          </a:p>
          <a:p>
            <a:pPr indent="-171450" lvl="0" marL="171450" rtl="0" algn="l">
              <a:lnSpc>
                <a:spcPct val="100000"/>
              </a:lnSpc>
              <a:spcBef>
                <a:spcPts val="1200"/>
              </a:spcBef>
              <a:spcAft>
                <a:spcPts val="0"/>
              </a:spcAft>
              <a:buClr>
                <a:schemeClr val="dk1"/>
              </a:buClr>
              <a:buSzPts val="1100"/>
              <a:buFont typeface="Arial"/>
              <a:buChar char="-"/>
            </a:pPr>
            <a:r>
              <a:rPr lang="en" sz="1100">
                <a:solidFill>
                  <a:schemeClr val="dk1"/>
                </a:solidFill>
              </a:rPr>
              <a:t> Through utilization of a digital twin, an organization has a potential to </a:t>
            </a:r>
            <a:r>
              <a:rPr b="1" lang="en" sz="1100">
                <a:solidFill>
                  <a:schemeClr val="dk1"/>
                </a:solidFill>
              </a:rPr>
              <a:t>optimize production by varying the conditions the drill bit is subjected to on the digital twin and studying the effects on the ROP as well as pushing the drilling parameters without leading to premature failure of the drill bit. </a:t>
            </a:r>
            <a:endParaRPr b="1" sz="1200"/>
          </a:p>
        </p:txBody>
      </p:sp>
      <p:sp>
        <p:nvSpPr>
          <p:cNvPr id="104" name="Google Shape;104;p3"/>
          <p:cNvSpPr txBox="1"/>
          <p:nvPr>
            <p:ph type="title"/>
          </p:nvPr>
        </p:nvSpPr>
        <p:spPr>
          <a:xfrm>
            <a:off x="203425" y="83977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lang="en" sz="2200"/>
              <a:t>Problem Statement</a:t>
            </a:r>
            <a:endParaRPr sz="22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4"/>
          <p:cNvSpPr/>
          <p:nvPr/>
        </p:nvSpPr>
        <p:spPr>
          <a:xfrm>
            <a:off x="0" y="0"/>
            <a:ext cx="9144000" cy="671400"/>
          </a:xfrm>
          <a:prstGeom prst="rect">
            <a:avLst/>
          </a:prstGeom>
          <a:solidFill>
            <a:srgbClr val="002F6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10" name="Google Shape;110;p4"/>
          <p:cNvPicPr preferRelativeResize="0"/>
          <p:nvPr/>
        </p:nvPicPr>
        <p:blipFill rotWithShape="1">
          <a:blip r:embed="rId3">
            <a:alphaModFix/>
          </a:blip>
          <a:srcRect b="0" l="0" r="11658" t="0"/>
          <a:stretch/>
        </p:blipFill>
        <p:spPr>
          <a:xfrm>
            <a:off x="913975" y="36675"/>
            <a:ext cx="1535327" cy="598050"/>
          </a:xfrm>
          <a:prstGeom prst="rect">
            <a:avLst/>
          </a:prstGeom>
          <a:noFill/>
          <a:ln>
            <a:noFill/>
          </a:ln>
        </p:spPr>
      </p:pic>
      <p:pic>
        <p:nvPicPr>
          <p:cNvPr id="111" name="Google Shape;111;p4"/>
          <p:cNvPicPr preferRelativeResize="0"/>
          <p:nvPr/>
        </p:nvPicPr>
        <p:blipFill rotWithShape="1">
          <a:blip r:embed="rId4">
            <a:alphaModFix/>
          </a:blip>
          <a:srcRect b="0" l="0" r="0" t="0"/>
          <a:stretch/>
        </p:blipFill>
        <p:spPr>
          <a:xfrm>
            <a:off x="1" y="1"/>
            <a:ext cx="811175" cy="839775"/>
          </a:xfrm>
          <a:prstGeom prst="rect">
            <a:avLst/>
          </a:prstGeom>
          <a:noFill/>
          <a:ln>
            <a:noFill/>
          </a:ln>
        </p:spPr>
      </p:pic>
      <p:sp>
        <p:nvSpPr>
          <p:cNvPr id="112" name="Google Shape;112;p4"/>
          <p:cNvSpPr txBox="1"/>
          <p:nvPr/>
        </p:nvSpPr>
        <p:spPr>
          <a:xfrm>
            <a:off x="655475" y="1007025"/>
            <a:ext cx="7983900" cy="3268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15000"/>
              </a:lnSpc>
              <a:spcBef>
                <a:spcPts val="1200"/>
              </a:spcBef>
              <a:spcAft>
                <a:spcPts val="0"/>
              </a:spcAft>
              <a:buClr>
                <a:srgbClr val="000000"/>
              </a:buClr>
              <a:buSzPts val="1100"/>
              <a:buFont typeface="Arial"/>
              <a:buNone/>
            </a:pPr>
            <a:r>
              <a:t/>
            </a:r>
            <a:endParaRPr b="0" i="0" sz="1100" u="none" cap="none" strike="noStrike">
              <a:solidFill>
                <a:schemeClr val="dk1"/>
              </a:solidFill>
              <a:latin typeface="Arial"/>
              <a:ea typeface="Arial"/>
              <a:cs typeface="Arial"/>
              <a:sym typeface="Arial"/>
            </a:endParaRPr>
          </a:p>
          <a:p>
            <a:pPr indent="0" lvl="0" marL="0" marR="0" rtl="0" algn="l">
              <a:lnSpc>
                <a:spcPct val="115000"/>
              </a:lnSpc>
              <a:spcBef>
                <a:spcPts val="1200"/>
              </a:spcBef>
              <a:spcAft>
                <a:spcPts val="1200"/>
              </a:spcAft>
              <a:buClr>
                <a:srgbClr val="000000"/>
              </a:buClr>
              <a:buSzPts val="1100"/>
              <a:buFont typeface="Arial"/>
              <a:buNone/>
            </a:pPr>
            <a:r>
              <a:t/>
            </a:r>
            <a:endParaRPr b="0" i="0" sz="1100" u="none" cap="none" strike="noStrike">
              <a:solidFill>
                <a:schemeClr val="dk1"/>
              </a:solidFill>
              <a:latin typeface="Arial"/>
              <a:ea typeface="Arial"/>
              <a:cs typeface="Arial"/>
              <a:sym typeface="Arial"/>
            </a:endParaRPr>
          </a:p>
        </p:txBody>
      </p:sp>
      <p:sp>
        <p:nvSpPr>
          <p:cNvPr id="113" name="Google Shape;113;p4"/>
          <p:cNvSpPr txBox="1"/>
          <p:nvPr>
            <p:ph type="title"/>
          </p:nvPr>
        </p:nvSpPr>
        <p:spPr>
          <a:xfrm>
            <a:off x="311700" y="89347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sz="2200"/>
              <a:t>Objectives</a:t>
            </a:r>
            <a:endParaRPr sz="2200"/>
          </a:p>
        </p:txBody>
      </p:sp>
      <p:sp>
        <p:nvSpPr>
          <p:cNvPr id="114" name="Google Shape;114;p4"/>
          <p:cNvSpPr txBox="1"/>
          <p:nvPr>
            <p:ph idx="1" type="body"/>
          </p:nvPr>
        </p:nvSpPr>
        <p:spPr>
          <a:xfrm>
            <a:off x="311700" y="1519875"/>
            <a:ext cx="5995384" cy="3416400"/>
          </a:xfrm>
          <a:prstGeom prst="rect">
            <a:avLst/>
          </a:prstGeom>
          <a:noFill/>
          <a:ln>
            <a:noFill/>
          </a:ln>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Clr>
                <a:schemeClr val="dk1"/>
              </a:buClr>
              <a:buSzPts val="1200"/>
              <a:buChar char="●"/>
            </a:pPr>
            <a:r>
              <a:rPr lang="en" sz="1200">
                <a:solidFill>
                  <a:schemeClr val="dk1"/>
                </a:solidFill>
              </a:rPr>
              <a:t>Find a relevant dataset that will be used to model the physical asset</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To train a machine learning model using the data</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To create a digital twin with regards to a Top hammer drill bit that can take inputs </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Build a dashboard to represent our digital twin</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To develop a digital thread that allows for communication between the physical asset and the digital asset to demonstrate operation under different conditions</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To develop a 3D model of a Top hammer drill bit</a:t>
            </a:r>
            <a:endParaRPr sz="1200">
              <a:solidFill>
                <a:schemeClr val="dk1"/>
              </a:solidFill>
            </a:endParaRPr>
          </a:p>
          <a:p>
            <a:pPr indent="0" lvl="0" marL="0" rtl="0" algn="l">
              <a:lnSpc>
                <a:spcPct val="115000"/>
              </a:lnSpc>
              <a:spcBef>
                <a:spcPts val="0"/>
              </a:spcBef>
              <a:spcAft>
                <a:spcPts val="0"/>
              </a:spcAft>
              <a:buSzPts val="1800"/>
              <a:buNone/>
            </a:pPr>
            <a:r>
              <a:t/>
            </a:r>
            <a:endParaRPr/>
          </a:p>
        </p:txBody>
      </p:sp>
      <p:pic>
        <p:nvPicPr>
          <p:cNvPr id="115" name="Google Shape;115;p4"/>
          <p:cNvPicPr preferRelativeResize="0"/>
          <p:nvPr/>
        </p:nvPicPr>
        <p:blipFill rotWithShape="1">
          <a:blip r:embed="rId5">
            <a:alphaModFix/>
          </a:blip>
          <a:srcRect b="0" l="0" r="0" t="0"/>
          <a:stretch/>
        </p:blipFill>
        <p:spPr>
          <a:xfrm>
            <a:off x="708815" y="3407670"/>
            <a:ext cx="2305059" cy="1457611"/>
          </a:xfrm>
          <a:prstGeom prst="rect">
            <a:avLst/>
          </a:prstGeom>
          <a:noFill/>
          <a:ln>
            <a:noFill/>
          </a:ln>
        </p:spPr>
      </p:pic>
      <p:pic>
        <p:nvPicPr>
          <p:cNvPr id="116" name="Google Shape;116;p4"/>
          <p:cNvPicPr preferRelativeResize="0"/>
          <p:nvPr/>
        </p:nvPicPr>
        <p:blipFill rotWithShape="1">
          <a:blip r:embed="rId6">
            <a:alphaModFix/>
          </a:blip>
          <a:srcRect b="0" l="0" r="0" t="0"/>
          <a:stretch/>
        </p:blipFill>
        <p:spPr>
          <a:xfrm rot="4666291">
            <a:off x="4279349" y="2822264"/>
            <a:ext cx="1328332" cy="2300558"/>
          </a:xfrm>
          <a:prstGeom prst="rect">
            <a:avLst/>
          </a:prstGeom>
          <a:noFill/>
          <a:ln>
            <a:noFill/>
          </a:ln>
        </p:spPr>
      </p:pic>
      <p:pic>
        <p:nvPicPr>
          <p:cNvPr id="117" name="Google Shape;117;p4"/>
          <p:cNvPicPr preferRelativeResize="0"/>
          <p:nvPr/>
        </p:nvPicPr>
        <p:blipFill rotWithShape="1">
          <a:blip r:embed="rId7">
            <a:alphaModFix/>
          </a:blip>
          <a:srcRect b="0" l="0" r="0" t="0"/>
          <a:stretch/>
        </p:blipFill>
        <p:spPr>
          <a:xfrm>
            <a:off x="6496661" y="1611945"/>
            <a:ext cx="2458412" cy="266328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5"/>
          <p:cNvSpPr/>
          <p:nvPr/>
        </p:nvSpPr>
        <p:spPr>
          <a:xfrm>
            <a:off x="0" y="0"/>
            <a:ext cx="9144000" cy="671400"/>
          </a:xfrm>
          <a:prstGeom prst="rect">
            <a:avLst/>
          </a:prstGeom>
          <a:solidFill>
            <a:srgbClr val="002F6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23" name="Google Shape;123;p5"/>
          <p:cNvPicPr preferRelativeResize="0"/>
          <p:nvPr/>
        </p:nvPicPr>
        <p:blipFill rotWithShape="1">
          <a:blip r:embed="rId3">
            <a:alphaModFix/>
          </a:blip>
          <a:srcRect b="0" l="0" r="11658" t="0"/>
          <a:stretch/>
        </p:blipFill>
        <p:spPr>
          <a:xfrm>
            <a:off x="913975" y="36675"/>
            <a:ext cx="1535327" cy="598050"/>
          </a:xfrm>
          <a:prstGeom prst="rect">
            <a:avLst/>
          </a:prstGeom>
          <a:noFill/>
          <a:ln>
            <a:noFill/>
          </a:ln>
        </p:spPr>
      </p:pic>
      <p:pic>
        <p:nvPicPr>
          <p:cNvPr id="124" name="Google Shape;124;p5"/>
          <p:cNvPicPr preferRelativeResize="0"/>
          <p:nvPr/>
        </p:nvPicPr>
        <p:blipFill rotWithShape="1">
          <a:blip r:embed="rId4">
            <a:alphaModFix/>
          </a:blip>
          <a:srcRect b="0" l="0" r="0" t="0"/>
          <a:stretch/>
        </p:blipFill>
        <p:spPr>
          <a:xfrm>
            <a:off x="1" y="1"/>
            <a:ext cx="811175" cy="839775"/>
          </a:xfrm>
          <a:prstGeom prst="rect">
            <a:avLst/>
          </a:prstGeom>
          <a:noFill/>
          <a:ln>
            <a:noFill/>
          </a:ln>
        </p:spPr>
      </p:pic>
      <p:sp>
        <p:nvSpPr>
          <p:cNvPr id="125" name="Google Shape;125;p5"/>
          <p:cNvSpPr txBox="1"/>
          <p:nvPr>
            <p:ph type="title"/>
          </p:nvPr>
        </p:nvSpPr>
        <p:spPr>
          <a:xfrm>
            <a:off x="183675" y="83977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sz="2200"/>
              <a:t>Introduction – The Asset </a:t>
            </a:r>
            <a:endParaRPr sz="2200"/>
          </a:p>
        </p:txBody>
      </p:sp>
      <p:sp>
        <p:nvSpPr>
          <p:cNvPr id="126" name="Google Shape;126;p5"/>
          <p:cNvSpPr txBox="1"/>
          <p:nvPr>
            <p:ph idx="1" type="body"/>
          </p:nvPr>
        </p:nvSpPr>
        <p:spPr>
          <a:xfrm>
            <a:off x="347052" y="1931385"/>
            <a:ext cx="4316388" cy="2972633"/>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SzPts val="1400"/>
              <a:buNone/>
            </a:pPr>
            <a:r>
              <a:rPr b="1" lang="en" sz="1300">
                <a:solidFill>
                  <a:schemeClr val="dk1"/>
                </a:solidFill>
              </a:rPr>
              <a:t>What is a button drill bit? </a:t>
            </a:r>
            <a:endParaRPr sz="1100">
              <a:solidFill>
                <a:schemeClr val="dk1"/>
              </a:solidFill>
            </a:endParaRPr>
          </a:p>
          <a:p>
            <a:pPr indent="-304800" lvl="0" marL="457200" rtl="0" algn="l">
              <a:lnSpc>
                <a:spcPct val="150000"/>
              </a:lnSpc>
              <a:spcBef>
                <a:spcPts val="0"/>
              </a:spcBef>
              <a:spcAft>
                <a:spcPts val="0"/>
              </a:spcAft>
              <a:buClr>
                <a:schemeClr val="dk1"/>
              </a:buClr>
              <a:buSzPts val="1200"/>
              <a:buChar char="●"/>
            </a:pPr>
            <a:r>
              <a:rPr lang="en" sz="1100">
                <a:solidFill>
                  <a:schemeClr val="dk1"/>
                </a:solidFill>
              </a:rPr>
              <a:t>A button drill bit is one of the bit types which actually cuts into the rock when drilling. </a:t>
            </a:r>
            <a:endParaRPr sz="1100">
              <a:solidFill>
                <a:schemeClr val="dk1"/>
              </a:solidFill>
            </a:endParaRPr>
          </a:p>
          <a:p>
            <a:pPr indent="-304800" lvl="0" marL="457200" rtl="0" algn="l">
              <a:lnSpc>
                <a:spcPct val="150000"/>
              </a:lnSpc>
              <a:spcBef>
                <a:spcPts val="0"/>
              </a:spcBef>
              <a:spcAft>
                <a:spcPts val="0"/>
              </a:spcAft>
              <a:buClr>
                <a:schemeClr val="dk1"/>
              </a:buClr>
              <a:buSzPts val="1200"/>
              <a:buChar char="●"/>
            </a:pPr>
            <a:r>
              <a:rPr lang="en" sz="1100">
                <a:solidFill>
                  <a:schemeClr val="dk1"/>
                </a:solidFill>
              </a:rPr>
              <a:t>Located at the tip of the drillstring.</a:t>
            </a:r>
            <a:endParaRPr sz="1100">
              <a:solidFill>
                <a:schemeClr val="dk1"/>
              </a:solidFill>
            </a:endParaRPr>
          </a:p>
          <a:p>
            <a:pPr indent="-304800" lvl="0" marL="457200" rtl="0" algn="l">
              <a:lnSpc>
                <a:spcPct val="150000"/>
              </a:lnSpc>
              <a:spcBef>
                <a:spcPts val="0"/>
              </a:spcBef>
              <a:spcAft>
                <a:spcPts val="0"/>
              </a:spcAft>
              <a:buClr>
                <a:schemeClr val="dk1"/>
              </a:buClr>
              <a:buSzPts val="1200"/>
              <a:buChar char="●"/>
            </a:pPr>
            <a:r>
              <a:rPr lang="en" sz="1100">
                <a:solidFill>
                  <a:schemeClr val="dk1"/>
                </a:solidFill>
              </a:rPr>
              <a:t>A rotating apparatus that usually consists of two or three cones made up of the hardest of materials (usually steel, tungsten carbide, and/or synthetic or natural diamonds) and sharp teeth that cut into the rock and sediment below. </a:t>
            </a:r>
            <a:endParaRPr sz="1100">
              <a:solidFill>
                <a:schemeClr val="dk1"/>
              </a:solidFill>
            </a:endParaRPr>
          </a:p>
          <a:p>
            <a:pPr indent="-304800" lvl="0" marL="457200" rtl="0" algn="l">
              <a:lnSpc>
                <a:spcPct val="150000"/>
              </a:lnSpc>
              <a:spcBef>
                <a:spcPts val="0"/>
              </a:spcBef>
              <a:spcAft>
                <a:spcPts val="0"/>
              </a:spcAft>
              <a:buClr>
                <a:schemeClr val="dk1"/>
              </a:buClr>
              <a:buSzPts val="1200"/>
              <a:buChar char="●"/>
            </a:pPr>
            <a:r>
              <a:rPr lang="en" sz="1100">
                <a:solidFill>
                  <a:schemeClr val="dk1"/>
                </a:solidFill>
              </a:rPr>
              <a:t>The type of drill bit selected is dependant on a number of factors such as the nature of the drilling operation and the nature of the rock.</a:t>
            </a:r>
            <a:endParaRPr/>
          </a:p>
        </p:txBody>
      </p:sp>
      <p:sp>
        <p:nvSpPr>
          <p:cNvPr id="127" name="Google Shape;127;p5"/>
          <p:cNvSpPr txBox="1"/>
          <p:nvPr/>
        </p:nvSpPr>
        <p:spPr>
          <a:xfrm>
            <a:off x="347052" y="1245075"/>
            <a:ext cx="4224948" cy="777750"/>
          </a:xfrm>
          <a:prstGeom prst="rect">
            <a:avLst/>
          </a:prstGeom>
          <a:no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chemeClr val="dk2"/>
              </a:buClr>
              <a:buSzPts val="1400"/>
              <a:buFont typeface="Arial"/>
              <a:buNone/>
            </a:pPr>
            <a:r>
              <a:rPr b="1" i="0" lang="en" sz="1300" u="none" cap="none" strike="noStrike">
                <a:solidFill>
                  <a:schemeClr val="dk1"/>
                </a:solidFill>
                <a:latin typeface="Arial"/>
                <a:ea typeface="Arial"/>
                <a:cs typeface="Arial"/>
                <a:sym typeface="Arial"/>
              </a:rPr>
              <a:t>Selected asset </a:t>
            </a:r>
            <a:endParaRPr b="0" i="0" sz="1100" u="none" cap="none" strike="noStrike">
              <a:solidFill>
                <a:schemeClr val="dk1"/>
              </a:solidFill>
              <a:latin typeface="Arial"/>
              <a:ea typeface="Arial"/>
              <a:cs typeface="Arial"/>
              <a:sym typeface="Arial"/>
            </a:endParaRPr>
          </a:p>
          <a:p>
            <a:pPr indent="-304800" lvl="0" marL="457200" marR="0" rtl="0" algn="l">
              <a:lnSpc>
                <a:spcPct val="150000"/>
              </a:lnSpc>
              <a:spcBef>
                <a:spcPts val="0"/>
              </a:spcBef>
              <a:spcAft>
                <a:spcPts val="0"/>
              </a:spcAft>
              <a:buClr>
                <a:schemeClr val="dk1"/>
              </a:buClr>
              <a:buSzPts val="1200"/>
              <a:buFont typeface="Arial"/>
              <a:buChar char="●"/>
            </a:pPr>
            <a:r>
              <a:rPr b="0" i="0" lang="en" sz="1100" u="none" cap="none" strike="noStrike">
                <a:solidFill>
                  <a:schemeClr val="dk1"/>
                </a:solidFill>
                <a:latin typeface="Arial"/>
                <a:ea typeface="Arial"/>
                <a:cs typeface="Arial"/>
                <a:sym typeface="Arial"/>
              </a:rPr>
              <a:t>Button drill bit used for mining and construction</a:t>
            </a:r>
            <a:endParaRPr b="0" i="0" sz="1400" u="none" cap="none" strike="noStrike">
              <a:solidFill>
                <a:schemeClr val="dk2"/>
              </a:solidFill>
              <a:latin typeface="Arial"/>
              <a:ea typeface="Arial"/>
              <a:cs typeface="Arial"/>
              <a:sym typeface="Arial"/>
            </a:endParaRPr>
          </a:p>
        </p:txBody>
      </p:sp>
      <p:pic>
        <p:nvPicPr>
          <p:cNvPr id="128" name="Google Shape;128;p5"/>
          <p:cNvPicPr preferRelativeResize="0"/>
          <p:nvPr/>
        </p:nvPicPr>
        <p:blipFill rotWithShape="1">
          <a:blip r:embed="rId5">
            <a:alphaModFix/>
          </a:blip>
          <a:srcRect b="0" l="0" r="0" t="0"/>
          <a:stretch/>
        </p:blipFill>
        <p:spPr>
          <a:xfrm>
            <a:off x="6421725" y="671400"/>
            <a:ext cx="2665036" cy="3390900"/>
          </a:xfrm>
          <a:prstGeom prst="rect">
            <a:avLst/>
          </a:prstGeom>
          <a:noFill/>
          <a:ln>
            <a:noFill/>
          </a:ln>
        </p:spPr>
      </p:pic>
      <p:pic>
        <p:nvPicPr>
          <p:cNvPr id="129" name="Google Shape;129;p5"/>
          <p:cNvPicPr preferRelativeResize="0"/>
          <p:nvPr/>
        </p:nvPicPr>
        <p:blipFill rotWithShape="1">
          <a:blip r:embed="rId6">
            <a:alphaModFix/>
          </a:blip>
          <a:srcRect b="0" l="0" r="0" t="0"/>
          <a:stretch/>
        </p:blipFill>
        <p:spPr>
          <a:xfrm>
            <a:off x="4791664" y="2671572"/>
            <a:ext cx="1410398" cy="2118908"/>
          </a:xfrm>
          <a:prstGeom prst="rect">
            <a:avLst/>
          </a:prstGeom>
          <a:noFill/>
          <a:ln>
            <a:noFill/>
          </a:ln>
        </p:spPr>
      </p:pic>
      <p:cxnSp>
        <p:nvCxnSpPr>
          <p:cNvPr id="130" name="Google Shape;130;p5"/>
          <p:cNvCxnSpPr/>
          <p:nvPr/>
        </p:nvCxnSpPr>
        <p:spPr>
          <a:xfrm>
            <a:off x="6202062" y="2671572"/>
            <a:ext cx="986932" cy="1059454"/>
          </a:xfrm>
          <a:prstGeom prst="straightConnector1">
            <a:avLst/>
          </a:prstGeom>
          <a:noFill/>
          <a:ln cap="flat" cmpd="sng" w="9525">
            <a:solidFill>
              <a:srgbClr val="FDA739"/>
            </a:solidFill>
            <a:prstDash val="solid"/>
            <a:round/>
            <a:headEnd len="sm" w="sm" type="none"/>
            <a:tailEnd len="sm" w="sm" type="none"/>
          </a:ln>
        </p:spPr>
      </p:cxnSp>
      <p:cxnSp>
        <p:nvCxnSpPr>
          <p:cNvPr id="131" name="Google Shape;131;p5"/>
          <p:cNvCxnSpPr/>
          <p:nvPr/>
        </p:nvCxnSpPr>
        <p:spPr>
          <a:xfrm flipH="1" rot="10800000">
            <a:off x="6202062" y="3845719"/>
            <a:ext cx="986932" cy="944761"/>
          </a:xfrm>
          <a:prstGeom prst="straightConnector1">
            <a:avLst/>
          </a:prstGeom>
          <a:noFill/>
          <a:ln cap="flat" cmpd="sng" w="9525">
            <a:solidFill>
              <a:srgbClr val="FDA739"/>
            </a:solidFill>
            <a:prstDash val="solid"/>
            <a:round/>
            <a:headEnd len="sm" w="sm" type="none"/>
            <a:tailEnd len="sm" w="sm" type="none"/>
          </a:ln>
        </p:spPr>
      </p:cxn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6"/>
          <p:cNvSpPr/>
          <p:nvPr/>
        </p:nvSpPr>
        <p:spPr>
          <a:xfrm>
            <a:off x="0" y="0"/>
            <a:ext cx="9144000" cy="671400"/>
          </a:xfrm>
          <a:prstGeom prst="rect">
            <a:avLst/>
          </a:prstGeom>
          <a:solidFill>
            <a:srgbClr val="002F6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37" name="Google Shape;137;p6"/>
          <p:cNvPicPr preferRelativeResize="0"/>
          <p:nvPr/>
        </p:nvPicPr>
        <p:blipFill rotWithShape="1">
          <a:blip r:embed="rId3">
            <a:alphaModFix/>
          </a:blip>
          <a:srcRect b="0" l="0" r="11658" t="0"/>
          <a:stretch/>
        </p:blipFill>
        <p:spPr>
          <a:xfrm>
            <a:off x="913975" y="36675"/>
            <a:ext cx="1535327" cy="598050"/>
          </a:xfrm>
          <a:prstGeom prst="rect">
            <a:avLst/>
          </a:prstGeom>
          <a:noFill/>
          <a:ln>
            <a:noFill/>
          </a:ln>
        </p:spPr>
      </p:pic>
      <p:pic>
        <p:nvPicPr>
          <p:cNvPr id="138" name="Google Shape;138;p6"/>
          <p:cNvPicPr preferRelativeResize="0"/>
          <p:nvPr/>
        </p:nvPicPr>
        <p:blipFill rotWithShape="1">
          <a:blip r:embed="rId4">
            <a:alphaModFix/>
          </a:blip>
          <a:srcRect b="0" l="0" r="0" t="0"/>
          <a:stretch/>
        </p:blipFill>
        <p:spPr>
          <a:xfrm>
            <a:off x="1" y="1"/>
            <a:ext cx="811175" cy="839775"/>
          </a:xfrm>
          <a:prstGeom prst="rect">
            <a:avLst/>
          </a:prstGeom>
          <a:noFill/>
          <a:ln>
            <a:noFill/>
          </a:ln>
        </p:spPr>
      </p:pic>
      <p:sp>
        <p:nvSpPr>
          <p:cNvPr id="139" name="Google Shape;139;p6"/>
          <p:cNvSpPr txBox="1"/>
          <p:nvPr/>
        </p:nvSpPr>
        <p:spPr>
          <a:xfrm>
            <a:off x="4386700" y="1567150"/>
            <a:ext cx="4683300" cy="344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t/>
            </a:r>
            <a:endParaRPr b="0" i="0" sz="11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t/>
            </a:r>
            <a:endParaRPr b="0" i="0" sz="1100" u="none" cap="none" strike="noStrike">
              <a:solidFill>
                <a:schemeClr val="dk1"/>
              </a:solidFill>
              <a:latin typeface="Arial"/>
              <a:ea typeface="Arial"/>
              <a:cs typeface="Arial"/>
              <a:sym typeface="Arial"/>
            </a:endParaRPr>
          </a:p>
        </p:txBody>
      </p:sp>
      <p:pic>
        <p:nvPicPr>
          <p:cNvPr id="140" name="Google Shape;140;p6"/>
          <p:cNvPicPr preferRelativeResize="0"/>
          <p:nvPr/>
        </p:nvPicPr>
        <p:blipFill rotWithShape="1">
          <a:blip r:embed="rId5">
            <a:alphaModFix/>
          </a:blip>
          <a:srcRect b="0" l="12874" r="12874" t="0"/>
          <a:stretch/>
        </p:blipFill>
        <p:spPr>
          <a:xfrm>
            <a:off x="5338050" y="1735538"/>
            <a:ext cx="3013851" cy="2009224"/>
          </a:xfrm>
          <a:prstGeom prst="rect">
            <a:avLst/>
          </a:prstGeom>
          <a:noFill/>
          <a:ln>
            <a:noFill/>
          </a:ln>
        </p:spPr>
      </p:pic>
      <p:sp>
        <p:nvSpPr>
          <p:cNvPr id="141" name="Google Shape;141;p6"/>
          <p:cNvSpPr txBox="1"/>
          <p:nvPr>
            <p:ph type="title"/>
          </p:nvPr>
        </p:nvSpPr>
        <p:spPr>
          <a:xfrm>
            <a:off x="311700" y="917113"/>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sz="2200"/>
              <a:t>Business Case</a:t>
            </a:r>
            <a:endParaRPr sz="3200"/>
          </a:p>
        </p:txBody>
      </p:sp>
      <p:sp>
        <p:nvSpPr>
          <p:cNvPr id="142" name="Google Shape;142;p6"/>
          <p:cNvSpPr txBox="1"/>
          <p:nvPr>
            <p:ph idx="1" type="body"/>
          </p:nvPr>
        </p:nvSpPr>
        <p:spPr>
          <a:xfrm>
            <a:off x="311700" y="1580050"/>
            <a:ext cx="4831800" cy="3416400"/>
          </a:xfrm>
          <a:prstGeom prst="rect">
            <a:avLst/>
          </a:prstGeom>
          <a:noFill/>
          <a:ln>
            <a:noFill/>
          </a:ln>
        </p:spPr>
        <p:txBody>
          <a:bodyPr anchorCtr="0" anchor="t" bIns="91425" lIns="91425" spcFirstLastPara="1" rIns="91425" wrap="square" tIns="91425">
            <a:noAutofit/>
          </a:bodyPr>
          <a:lstStyle/>
          <a:p>
            <a:pPr indent="-171450" lvl="0" marL="171450" rtl="0" algn="l">
              <a:lnSpc>
                <a:spcPct val="115000"/>
              </a:lnSpc>
              <a:spcBef>
                <a:spcPts val="0"/>
              </a:spcBef>
              <a:spcAft>
                <a:spcPts val="0"/>
              </a:spcAft>
              <a:buSzPts val="1400"/>
              <a:buFont typeface="Arial"/>
              <a:buChar char="•"/>
            </a:pPr>
            <a:r>
              <a:rPr lang="en" sz="1100">
                <a:solidFill>
                  <a:schemeClr val="dk1"/>
                </a:solidFill>
              </a:rPr>
              <a:t>Drilling efficiency is a determined by a number of critical operational parameters:</a:t>
            </a:r>
            <a:endParaRPr/>
          </a:p>
          <a:p>
            <a:pPr indent="-171450" lvl="1" marL="628650" rtl="0" algn="l">
              <a:lnSpc>
                <a:spcPct val="115000"/>
              </a:lnSpc>
              <a:spcBef>
                <a:spcPts val="0"/>
              </a:spcBef>
              <a:spcAft>
                <a:spcPts val="0"/>
              </a:spcAft>
              <a:buSzPts val="1200"/>
              <a:buFont typeface="Arial"/>
              <a:buChar char="•"/>
            </a:pPr>
            <a:r>
              <a:rPr lang="en" sz="1000">
                <a:solidFill>
                  <a:schemeClr val="dk1"/>
                </a:solidFill>
              </a:rPr>
              <a:t>These parameters, referred to as performance qualifiers include footage drilled per BHA, downhole tool life, vibrations control, durability, steering efficiency, directional responsiveness, Rate Of Penetration, borehole quality, etc. </a:t>
            </a:r>
            <a:endParaRPr/>
          </a:p>
          <a:p>
            <a:pPr indent="-171450" lvl="1" marL="628650" rtl="0" algn="l">
              <a:lnSpc>
                <a:spcPct val="115000"/>
              </a:lnSpc>
              <a:spcBef>
                <a:spcPts val="0"/>
              </a:spcBef>
              <a:spcAft>
                <a:spcPts val="0"/>
              </a:spcAft>
              <a:buSzPts val="1200"/>
              <a:buFont typeface="Arial"/>
              <a:buChar char="•"/>
            </a:pPr>
            <a:r>
              <a:rPr lang="en" sz="1000">
                <a:solidFill>
                  <a:schemeClr val="dk1"/>
                </a:solidFill>
              </a:rPr>
              <a:t>Drilling efficiency must be improved, in order to drive down operational costs. </a:t>
            </a:r>
            <a:endParaRPr/>
          </a:p>
          <a:p>
            <a:pPr indent="-171450" lvl="0" marL="171450" rtl="0" algn="l">
              <a:lnSpc>
                <a:spcPct val="115000"/>
              </a:lnSpc>
              <a:spcBef>
                <a:spcPts val="0"/>
              </a:spcBef>
              <a:spcAft>
                <a:spcPts val="0"/>
              </a:spcAft>
              <a:buSzPts val="1400"/>
              <a:buFont typeface="Arial"/>
              <a:buChar char="•"/>
            </a:pPr>
            <a:r>
              <a:rPr lang="en" sz="1100">
                <a:solidFill>
                  <a:schemeClr val="dk1"/>
                </a:solidFill>
              </a:rPr>
              <a:t>Some of these parameters such as borehole quality are determined by static factors such as the type of rock and one of the easier parameters to analyze and optimize is the Rate of Penetration. </a:t>
            </a:r>
            <a:endParaRPr/>
          </a:p>
          <a:p>
            <a:pPr indent="-171450" lvl="0" marL="171450" rtl="0" algn="l">
              <a:lnSpc>
                <a:spcPct val="115000"/>
              </a:lnSpc>
              <a:spcBef>
                <a:spcPts val="0"/>
              </a:spcBef>
              <a:spcAft>
                <a:spcPts val="0"/>
              </a:spcAft>
              <a:buSzPts val="1400"/>
              <a:buFont typeface="Arial"/>
              <a:buChar char="•"/>
            </a:pPr>
            <a:r>
              <a:rPr lang="en" sz="1100">
                <a:solidFill>
                  <a:schemeClr val="dk1"/>
                </a:solidFill>
              </a:rPr>
              <a:t>The maximization of ROP is often directly related to the minimization of drilling costs and, therefore, it is a significant measure of drilling performanc</a:t>
            </a:r>
            <a:r>
              <a:rPr lang="en" sz="1050">
                <a:solidFill>
                  <a:schemeClr val="dk1"/>
                </a:solidFill>
              </a:rPr>
              <a:t>e</a:t>
            </a:r>
            <a:endParaRPr sz="12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7"/>
          <p:cNvSpPr/>
          <p:nvPr/>
        </p:nvSpPr>
        <p:spPr>
          <a:xfrm>
            <a:off x="0" y="0"/>
            <a:ext cx="9144000" cy="671400"/>
          </a:xfrm>
          <a:prstGeom prst="rect">
            <a:avLst/>
          </a:prstGeom>
          <a:solidFill>
            <a:srgbClr val="002F6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48" name="Google Shape;148;p7"/>
          <p:cNvPicPr preferRelativeResize="0"/>
          <p:nvPr/>
        </p:nvPicPr>
        <p:blipFill rotWithShape="1">
          <a:blip r:embed="rId3">
            <a:alphaModFix/>
          </a:blip>
          <a:srcRect b="0" l="0" r="11658" t="0"/>
          <a:stretch/>
        </p:blipFill>
        <p:spPr>
          <a:xfrm>
            <a:off x="913975" y="36675"/>
            <a:ext cx="1535327" cy="598050"/>
          </a:xfrm>
          <a:prstGeom prst="rect">
            <a:avLst/>
          </a:prstGeom>
          <a:noFill/>
          <a:ln>
            <a:noFill/>
          </a:ln>
        </p:spPr>
      </p:pic>
      <p:pic>
        <p:nvPicPr>
          <p:cNvPr id="149" name="Google Shape;149;p7"/>
          <p:cNvPicPr preferRelativeResize="0"/>
          <p:nvPr/>
        </p:nvPicPr>
        <p:blipFill rotWithShape="1">
          <a:blip r:embed="rId4">
            <a:alphaModFix/>
          </a:blip>
          <a:srcRect b="0" l="0" r="0" t="0"/>
          <a:stretch/>
        </p:blipFill>
        <p:spPr>
          <a:xfrm>
            <a:off x="1" y="1"/>
            <a:ext cx="811175" cy="839775"/>
          </a:xfrm>
          <a:prstGeom prst="rect">
            <a:avLst/>
          </a:prstGeom>
          <a:noFill/>
          <a:ln>
            <a:noFill/>
          </a:ln>
        </p:spPr>
      </p:pic>
      <p:pic>
        <p:nvPicPr>
          <p:cNvPr id="150" name="Google Shape;150;p7"/>
          <p:cNvPicPr preferRelativeResize="0"/>
          <p:nvPr/>
        </p:nvPicPr>
        <p:blipFill rotWithShape="1">
          <a:blip r:embed="rId5">
            <a:alphaModFix/>
          </a:blip>
          <a:srcRect b="-10046" l="0" r="0" t="0"/>
          <a:stretch/>
        </p:blipFill>
        <p:spPr>
          <a:xfrm>
            <a:off x="4634965" y="2290023"/>
            <a:ext cx="4183225" cy="1933492"/>
          </a:xfrm>
          <a:prstGeom prst="rect">
            <a:avLst/>
          </a:prstGeom>
          <a:noFill/>
          <a:ln>
            <a:noFill/>
          </a:ln>
        </p:spPr>
      </p:pic>
      <p:sp>
        <p:nvSpPr>
          <p:cNvPr id="151" name="Google Shape;151;p7"/>
          <p:cNvSpPr txBox="1"/>
          <p:nvPr>
            <p:ph type="title"/>
          </p:nvPr>
        </p:nvSpPr>
        <p:spPr>
          <a:xfrm>
            <a:off x="374665" y="808367"/>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sz="2200"/>
              <a:t>Rate of Penetration</a:t>
            </a:r>
            <a:endParaRPr sz="2200"/>
          </a:p>
        </p:txBody>
      </p:sp>
      <p:sp>
        <p:nvSpPr>
          <p:cNvPr id="152" name="Google Shape;152;p7"/>
          <p:cNvSpPr txBox="1"/>
          <p:nvPr>
            <p:ph idx="1" type="body"/>
          </p:nvPr>
        </p:nvSpPr>
        <p:spPr>
          <a:xfrm>
            <a:off x="410065" y="1323899"/>
            <a:ext cx="4224900" cy="3819600"/>
          </a:xfrm>
          <a:prstGeom prst="rect">
            <a:avLst/>
          </a:prstGeom>
          <a:noFill/>
          <a:ln>
            <a:noFill/>
          </a:ln>
        </p:spPr>
        <p:txBody>
          <a:bodyPr anchorCtr="0" anchor="t" bIns="91425" lIns="91425" spcFirstLastPara="1" rIns="91425" wrap="square" tIns="91425">
            <a:noAutofit/>
          </a:bodyPr>
          <a:lstStyle/>
          <a:p>
            <a:pPr indent="-171450" lvl="0" marL="171450" rtl="0" algn="l">
              <a:lnSpc>
                <a:spcPct val="115000"/>
              </a:lnSpc>
              <a:spcBef>
                <a:spcPts val="0"/>
              </a:spcBef>
              <a:spcAft>
                <a:spcPts val="0"/>
              </a:spcAft>
              <a:buSzPts val="1400"/>
              <a:buFont typeface="Arial"/>
              <a:buChar char="•"/>
            </a:pPr>
            <a:r>
              <a:rPr lang="en" sz="1100">
                <a:solidFill>
                  <a:srgbClr val="000000"/>
                </a:solidFill>
              </a:rPr>
              <a:t>In the </a:t>
            </a:r>
            <a:r>
              <a:rPr lang="en" sz="1100">
                <a:solidFill>
                  <a:srgbClr val="000000"/>
                </a:solidFill>
                <a:uFill>
                  <a:noFill/>
                </a:uFill>
                <a:hlinkClick r:id="rId6">
                  <a:extLst>
                    <a:ext uri="{A12FA001-AC4F-418D-AE19-62706E023703}">
                      <ahyp:hlinkClr val="tx"/>
                    </a:ext>
                  </a:extLst>
                </a:hlinkClick>
              </a:rPr>
              <a:t>drilling industry</a:t>
            </a:r>
            <a:r>
              <a:rPr lang="en" sz="1100">
                <a:solidFill>
                  <a:srgbClr val="000000"/>
                </a:solidFill>
              </a:rPr>
              <a:t>, the rate of penetration (</a:t>
            </a:r>
            <a:r>
              <a:rPr b="1" lang="en" sz="1100">
                <a:solidFill>
                  <a:srgbClr val="000000"/>
                </a:solidFill>
              </a:rPr>
              <a:t>ROP</a:t>
            </a:r>
            <a:r>
              <a:rPr lang="en" sz="1100">
                <a:solidFill>
                  <a:srgbClr val="000000"/>
                </a:solidFill>
              </a:rPr>
              <a:t>), also known as penetration rate or drill rate, is the speed at which a </a:t>
            </a:r>
            <a:r>
              <a:rPr lang="en" sz="1100">
                <a:solidFill>
                  <a:srgbClr val="000000"/>
                </a:solidFill>
                <a:uFill>
                  <a:noFill/>
                </a:uFill>
                <a:hlinkClick r:id="rId7">
                  <a:extLst>
                    <a:ext uri="{A12FA001-AC4F-418D-AE19-62706E023703}">
                      <ahyp:hlinkClr val="tx"/>
                    </a:ext>
                  </a:extLst>
                </a:hlinkClick>
              </a:rPr>
              <a:t>drill bit</a:t>
            </a:r>
            <a:r>
              <a:rPr lang="en" sz="1100">
                <a:solidFill>
                  <a:srgbClr val="000000"/>
                </a:solidFill>
              </a:rPr>
              <a:t> breaks the </a:t>
            </a:r>
            <a:r>
              <a:rPr lang="en" sz="1100">
                <a:solidFill>
                  <a:srgbClr val="000000"/>
                </a:solidFill>
                <a:uFill>
                  <a:noFill/>
                </a:uFill>
                <a:hlinkClick r:id="rId8">
                  <a:extLst>
                    <a:ext uri="{A12FA001-AC4F-418D-AE19-62706E023703}">
                      <ahyp:hlinkClr val="tx"/>
                    </a:ext>
                  </a:extLst>
                </a:hlinkClick>
              </a:rPr>
              <a:t>rock</a:t>
            </a:r>
            <a:r>
              <a:rPr lang="en" sz="1100">
                <a:solidFill>
                  <a:srgbClr val="000000"/>
                </a:solidFill>
              </a:rPr>
              <a:t> under it to deepen the </a:t>
            </a:r>
            <a:r>
              <a:rPr lang="en" sz="1100">
                <a:solidFill>
                  <a:srgbClr val="000000"/>
                </a:solidFill>
                <a:uFill>
                  <a:noFill/>
                </a:uFill>
                <a:hlinkClick r:id="rId9">
                  <a:extLst>
                    <a:ext uri="{A12FA001-AC4F-418D-AE19-62706E023703}">
                      <ahyp:hlinkClr val="tx"/>
                    </a:ext>
                  </a:extLst>
                </a:hlinkClick>
              </a:rPr>
              <a:t>borehole</a:t>
            </a:r>
            <a:r>
              <a:rPr lang="en" sz="1100">
                <a:solidFill>
                  <a:srgbClr val="000000"/>
                </a:solidFill>
              </a:rPr>
              <a:t>. </a:t>
            </a:r>
            <a:endParaRPr sz="1100">
              <a:solidFill>
                <a:srgbClr val="000000"/>
              </a:solidFill>
            </a:endParaRPr>
          </a:p>
          <a:p>
            <a:pPr indent="-171450" lvl="0" marL="171450" rtl="0" algn="l">
              <a:lnSpc>
                <a:spcPct val="115000"/>
              </a:lnSpc>
              <a:spcBef>
                <a:spcPts val="0"/>
              </a:spcBef>
              <a:spcAft>
                <a:spcPts val="0"/>
              </a:spcAft>
              <a:buSzPts val="1400"/>
              <a:buFont typeface="Arial"/>
              <a:buChar char="•"/>
            </a:pPr>
            <a:r>
              <a:rPr lang="en" sz="1100">
                <a:solidFill>
                  <a:srgbClr val="000000"/>
                </a:solidFill>
              </a:rPr>
              <a:t>Normally measured in </a:t>
            </a:r>
            <a:r>
              <a:rPr b="1" lang="en" sz="1100">
                <a:solidFill>
                  <a:srgbClr val="000000"/>
                </a:solidFill>
              </a:rPr>
              <a:t>feet per minute</a:t>
            </a:r>
            <a:r>
              <a:rPr lang="en" sz="1100">
                <a:solidFill>
                  <a:srgbClr val="000000"/>
                </a:solidFill>
              </a:rPr>
              <a:t> or </a:t>
            </a:r>
            <a:r>
              <a:rPr b="1" lang="en" sz="1100">
                <a:solidFill>
                  <a:srgbClr val="000000"/>
                </a:solidFill>
              </a:rPr>
              <a:t>meters per hour</a:t>
            </a:r>
            <a:r>
              <a:rPr lang="en" sz="1100">
                <a:solidFill>
                  <a:srgbClr val="000000"/>
                </a:solidFill>
              </a:rPr>
              <a:t>, but sometimes it is expressed in minutes per foot. </a:t>
            </a:r>
            <a:endParaRPr sz="1100">
              <a:solidFill>
                <a:srgbClr val="000000"/>
              </a:solidFill>
            </a:endParaRPr>
          </a:p>
          <a:p>
            <a:pPr indent="0" lvl="0" marL="0" rtl="0" algn="l">
              <a:lnSpc>
                <a:spcPct val="115000"/>
              </a:lnSpc>
              <a:spcBef>
                <a:spcPts val="0"/>
              </a:spcBef>
              <a:spcAft>
                <a:spcPts val="0"/>
              </a:spcAft>
              <a:buSzPts val="1400"/>
              <a:buNone/>
            </a:pPr>
            <a:r>
              <a:t/>
            </a:r>
            <a:endParaRPr sz="1100">
              <a:solidFill>
                <a:schemeClr val="dk1"/>
              </a:solidFill>
              <a:highlight>
                <a:srgbClr val="FFFAD2"/>
              </a:highlight>
            </a:endParaRPr>
          </a:p>
          <a:p>
            <a:pPr indent="0" lvl="0" marL="0" rtl="0" algn="l">
              <a:lnSpc>
                <a:spcPct val="115000"/>
              </a:lnSpc>
              <a:spcBef>
                <a:spcPts val="0"/>
              </a:spcBef>
              <a:spcAft>
                <a:spcPts val="0"/>
              </a:spcAft>
              <a:buSzPts val="1400"/>
              <a:buNone/>
            </a:pPr>
            <a:r>
              <a:t/>
            </a:r>
            <a:endParaRPr b="1" sz="1100">
              <a:solidFill>
                <a:schemeClr val="dk1"/>
              </a:solidFill>
            </a:endParaRPr>
          </a:p>
          <a:p>
            <a:pPr indent="0" lvl="0" marL="0" rtl="0" algn="l">
              <a:lnSpc>
                <a:spcPct val="115000"/>
              </a:lnSpc>
              <a:spcBef>
                <a:spcPts val="0"/>
              </a:spcBef>
              <a:spcAft>
                <a:spcPts val="0"/>
              </a:spcAft>
              <a:buSzPts val="1400"/>
              <a:buNone/>
            </a:pPr>
            <a:r>
              <a:rPr b="1" lang="en" sz="1100">
                <a:solidFill>
                  <a:schemeClr val="dk1"/>
                </a:solidFill>
              </a:rPr>
              <a:t>Three critical Parameters affecting Rate of Penetration:</a:t>
            </a:r>
            <a:r>
              <a:rPr lang="en" sz="1100">
                <a:solidFill>
                  <a:schemeClr val="dk1"/>
                </a:solidFill>
              </a:rPr>
              <a:t> </a:t>
            </a:r>
            <a:endParaRPr sz="1100">
              <a:solidFill>
                <a:schemeClr val="dk1"/>
              </a:solidFill>
            </a:endParaRPr>
          </a:p>
          <a:p>
            <a:pPr indent="-171450" lvl="0" marL="171450" rtl="0" algn="l">
              <a:lnSpc>
                <a:spcPct val="115000"/>
              </a:lnSpc>
              <a:spcBef>
                <a:spcPts val="0"/>
              </a:spcBef>
              <a:spcAft>
                <a:spcPts val="0"/>
              </a:spcAft>
              <a:buSzPts val="1400"/>
              <a:buFont typeface="Arial"/>
              <a:buChar char="•"/>
            </a:pPr>
            <a:r>
              <a:rPr lang="en" sz="1100">
                <a:solidFill>
                  <a:schemeClr val="dk1"/>
                </a:solidFill>
              </a:rPr>
              <a:t>Rig/ Bit parameters, - Controllable</a:t>
            </a:r>
            <a:endParaRPr sz="1100">
              <a:solidFill>
                <a:schemeClr val="dk1"/>
              </a:solidFill>
            </a:endParaRPr>
          </a:p>
          <a:p>
            <a:pPr indent="-171450" lvl="0" marL="171450" rtl="0" algn="l">
              <a:lnSpc>
                <a:spcPct val="115000"/>
              </a:lnSpc>
              <a:spcBef>
                <a:spcPts val="0"/>
              </a:spcBef>
              <a:spcAft>
                <a:spcPts val="0"/>
              </a:spcAft>
              <a:buSzPts val="1400"/>
              <a:buFont typeface="Arial"/>
              <a:buChar char="•"/>
            </a:pPr>
            <a:r>
              <a:rPr lang="en" sz="1100">
                <a:solidFill>
                  <a:schemeClr val="dk1"/>
                </a:solidFill>
              </a:rPr>
              <a:t>Mud related parameters - Controllable</a:t>
            </a:r>
            <a:endParaRPr sz="1100">
              <a:solidFill>
                <a:schemeClr val="dk1"/>
              </a:solidFill>
            </a:endParaRPr>
          </a:p>
          <a:p>
            <a:pPr indent="-171450" lvl="0" marL="171450" rtl="0" algn="l">
              <a:lnSpc>
                <a:spcPct val="115000"/>
              </a:lnSpc>
              <a:spcBef>
                <a:spcPts val="0"/>
              </a:spcBef>
              <a:spcAft>
                <a:spcPts val="0"/>
              </a:spcAft>
              <a:buSzPts val="1400"/>
              <a:buFont typeface="Arial"/>
              <a:buChar char="•"/>
            </a:pPr>
            <a:r>
              <a:rPr lang="en" sz="1100">
                <a:solidFill>
                  <a:schemeClr val="dk1"/>
                </a:solidFill>
              </a:rPr>
              <a:t>Formation parameters - Uncontrollable </a:t>
            </a:r>
            <a:endParaRPr sz="1100">
              <a:solidFill>
                <a:schemeClr val="dk1"/>
              </a:solidFill>
            </a:endParaRPr>
          </a:p>
          <a:p>
            <a:pPr indent="0" lvl="0" marL="0" rtl="0" algn="l">
              <a:lnSpc>
                <a:spcPct val="115000"/>
              </a:lnSpc>
              <a:spcBef>
                <a:spcPts val="0"/>
              </a:spcBef>
              <a:spcAft>
                <a:spcPts val="0"/>
              </a:spcAft>
              <a:buSzPts val="1400"/>
              <a:buNone/>
            </a:pPr>
            <a:r>
              <a:t/>
            </a:r>
            <a:endParaRPr sz="1100">
              <a:solidFill>
                <a:schemeClr val="dk1"/>
              </a:solidFill>
            </a:endParaRPr>
          </a:p>
          <a:p>
            <a:pPr indent="-171450" lvl="0" marL="171450" rtl="0" algn="l">
              <a:lnSpc>
                <a:spcPct val="115000"/>
              </a:lnSpc>
              <a:spcBef>
                <a:spcPts val="0"/>
              </a:spcBef>
              <a:spcAft>
                <a:spcPts val="0"/>
              </a:spcAft>
              <a:buSzPts val="1400"/>
              <a:buFont typeface="Arial"/>
              <a:buChar char="•"/>
            </a:pPr>
            <a:r>
              <a:rPr lang="en" sz="1100">
                <a:solidFill>
                  <a:schemeClr val="dk1"/>
                </a:solidFill>
              </a:rPr>
              <a:t>Maximization of ROP is directly related to the minimization of drilling costs and, therefore, it is a significant measure of drilling performance.</a:t>
            </a:r>
            <a:endParaRPr/>
          </a:p>
          <a:p>
            <a:pPr indent="0" lvl="0" marL="0" rtl="0" algn="l">
              <a:lnSpc>
                <a:spcPct val="115000"/>
              </a:lnSpc>
              <a:spcBef>
                <a:spcPts val="0"/>
              </a:spcBef>
              <a:spcAft>
                <a:spcPts val="0"/>
              </a:spcAft>
              <a:buSzPts val="1400"/>
              <a:buNone/>
            </a:pPr>
            <a:r>
              <a:rPr lang="en" sz="1100">
                <a:solidFill>
                  <a:schemeClr val="dk1"/>
                </a:solidFill>
              </a:rPr>
              <a:t>Hence a the </a:t>
            </a:r>
            <a:r>
              <a:rPr b="1" lang="en" sz="1100">
                <a:solidFill>
                  <a:schemeClr val="dk1"/>
                </a:solidFill>
              </a:rPr>
              <a:t>target variable in our study</a:t>
            </a:r>
            <a:r>
              <a:rPr lang="en" sz="1100">
                <a:solidFill>
                  <a:schemeClr val="dk1"/>
                </a:solidFill>
              </a:rPr>
              <a:t>. </a:t>
            </a:r>
            <a:endParaRPr sz="1100">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sz="1100">
              <a:solidFill>
                <a:schemeClr val="dk1"/>
              </a:solidFill>
            </a:endParaRPr>
          </a:p>
        </p:txBody>
      </p:sp>
      <p:sp>
        <p:nvSpPr>
          <p:cNvPr id="153" name="Google Shape;153;p7"/>
          <p:cNvSpPr txBox="1"/>
          <p:nvPr>
            <p:ph idx="2" type="body"/>
          </p:nvPr>
        </p:nvSpPr>
        <p:spPr>
          <a:xfrm>
            <a:off x="5746080" y="1601804"/>
            <a:ext cx="1965360" cy="572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400"/>
              <a:buNone/>
            </a:pPr>
            <a:r>
              <a:rPr lang="en" sz="1800">
                <a:solidFill>
                  <a:srgbClr val="000000"/>
                </a:solidFill>
              </a:rPr>
              <a:t>Drill Bit Shapes</a:t>
            </a:r>
            <a:endParaRPr sz="1800">
              <a:solidFill>
                <a:srgbClr val="000000"/>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8"/>
          <p:cNvSpPr/>
          <p:nvPr/>
        </p:nvSpPr>
        <p:spPr>
          <a:xfrm>
            <a:off x="0" y="0"/>
            <a:ext cx="9144000" cy="671400"/>
          </a:xfrm>
          <a:prstGeom prst="rect">
            <a:avLst/>
          </a:prstGeom>
          <a:solidFill>
            <a:srgbClr val="002F6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59" name="Google Shape;159;p8"/>
          <p:cNvPicPr preferRelativeResize="0"/>
          <p:nvPr/>
        </p:nvPicPr>
        <p:blipFill rotWithShape="1">
          <a:blip r:embed="rId3">
            <a:alphaModFix/>
          </a:blip>
          <a:srcRect b="0" l="0" r="11658" t="0"/>
          <a:stretch/>
        </p:blipFill>
        <p:spPr>
          <a:xfrm>
            <a:off x="913975" y="36675"/>
            <a:ext cx="1535327" cy="598050"/>
          </a:xfrm>
          <a:prstGeom prst="rect">
            <a:avLst/>
          </a:prstGeom>
          <a:noFill/>
          <a:ln>
            <a:noFill/>
          </a:ln>
        </p:spPr>
      </p:pic>
      <p:pic>
        <p:nvPicPr>
          <p:cNvPr id="160" name="Google Shape;160;p8"/>
          <p:cNvPicPr preferRelativeResize="0"/>
          <p:nvPr/>
        </p:nvPicPr>
        <p:blipFill rotWithShape="1">
          <a:blip r:embed="rId4">
            <a:alphaModFix/>
          </a:blip>
          <a:srcRect b="0" l="0" r="0" t="0"/>
          <a:stretch/>
        </p:blipFill>
        <p:spPr>
          <a:xfrm>
            <a:off x="1" y="1"/>
            <a:ext cx="811175" cy="839775"/>
          </a:xfrm>
          <a:prstGeom prst="rect">
            <a:avLst/>
          </a:prstGeom>
          <a:noFill/>
          <a:ln>
            <a:noFill/>
          </a:ln>
        </p:spPr>
      </p:pic>
      <p:sp>
        <p:nvSpPr>
          <p:cNvPr id="161" name="Google Shape;161;p8"/>
          <p:cNvSpPr txBox="1"/>
          <p:nvPr>
            <p:ph type="title"/>
          </p:nvPr>
        </p:nvSpPr>
        <p:spPr>
          <a:xfrm>
            <a:off x="311700" y="83977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sz="2200"/>
              <a:t>ROP related drilling parameters</a:t>
            </a:r>
            <a:endParaRPr sz="2200"/>
          </a:p>
        </p:txBody>
      </p:sp>
      <p:sp>
        <p:nvSpPr>
          <p:cNvPr id="162" name="Google Shape;162;p8"/>
          <p:cNvSpPr txBox="1"/>
          <p:nvPr>
            <p:ph idx="1" type="body"/>
          </p:nvPr>
        </p:nvSpPr>
        <p:spPr>
          <a:xfrm>
            <a:off x="153075" y="1412475"/>
            <a:ext cx="86793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t/>
            </a:r>
            <a:endParaRPr sz="1200">
              <a:solidFill>
                <a:schemeClr val="dk1"/>
              </a:solidFill>
              <a:highlight>
                <a:srgbClr val="FFD966"/>
              </a:highlight>
            </a:endParaRPr>
          </a:p>
          <a:p>
            <a:pPr indent="0" lvl="0" marL="0" rtl="0" algn="l">
              <a:lnSpc>
                <a:spcPct val="100000"/>
              </a:lnSpc>
              <a:spcBef>
                <a:spcPts val="0"/>
              </a:spcBef>
              <a:spcAft>
                <a:spcPts val="0"/>
              </a:spcAft>
              <a:buSzPts val="1800"/>
              <a:buNone/>
            </a:pPr>
            <a:r>
              <a:t/>
            </a:r>
            <a:endParaRPr sz="1200">
              <a:solidFill>
                <a:schemeClr val="dk1"/>
              </a:solidFill>
              <a:highlight>
                <a:srgbClr val="FFD966"/>
              </a:highlight>
            </a:endParaRPr>
          </a:p>
        </p:txBody>
      </p:sp>
      <p:pic>
        <p:nvPicPr>
          <p:cNvPr id="163" name="Google Shape;163;p8"/>
          <p:cNvPicPr preferRelativeResize="0"/>
          <p:nvPr/>
        </p:nvPicPr>
        <p:blipFill rotWithShape="1">
          <a:blip r:embed="rId5">
            <a:alphaModFix/>
          </a:blip>
          <a:srcRect b="0" l="0" r="0" t="0"/>
          <a:stretch/>
        </p:blipFill>
        <p:spPr>
          <a:xfrm>
            <a:off x="153075" y="1412475"/>
            <a:ext cx="8786824" cy="2472300"/>
          </a:xfrm>
          <a:prstGeom prst="rect">
            <a:avLst/>
          </a:prstGeom>
          <a:noFill/>
          <a:ln>
            <a:noFill/>
          </a:ln>
        </p:spPr>
      </p:pic>
      <p:cxnSp>
        <p:nvCxnSpPr>
          <p:cNvPr id="164" name="Google Shape;164;p8"/>
          <p:cNvCxnSpPr/>
          <p:nvPr/>
        </p:nvCxnSpPr>
        <p:spPr>
          <a:xfrm>
            <a:off x="244925" y="2035975"/>
            <a:ext cx="1362300" cy="0"/>
          </a:xfrm>
          <a:prstGeom prst="straightConnector1">
            <a:avLst/>
          </a:prstGeom>
          <a:noFill/>
          <a:ln cap="flat" cmpd="sng" w="9525">
            <a:solidFill>
              <a:schemeClr val="dk2"/>
            </a:solidFill>
            <a:prstDash val="solid"/>
            <a:round/>
            <a:headEnd len="sm" w="sm" type="none"/>
            <a:tailEnd len="sm" w="sm" type="none"/>
          </a:ln>
        </p:spPr>
      </p:cxnSp>
      <p:cxnSp>
        <p:nvCxnSpPr>
          <p:cNvPr id="165" name="Google Shape;165;p8"/>
          <p:cNvCxnSpPr/>
          <p:nvPr/>
        </p:nvCxnSpPr>
        <p:spPr>
          <a:xfrm>
            <a:off x="91175" y="3120675"/>
            <a:ext cx="1362300" cy="0"/>
          </a:xfrm>
          <a:prstGeom prst="straightConnector1">
            <a:avLst/>
          </a:prstGeom>
          <a:noFill/>
          <a:ln cap="flat" cmpd="sng" w="9525">
            <a:solidFill>
              <a:schemeClr val="dk2"/>
            </a:solidFill>
            <a:prstDash val="solid"/>
            <a:round/>
            <a:headEnd len="sm" w="sm" type="none"/>
            <a:tailEnd len="sm" w="sm" type="none"/>
          </a:ln>
        </p:spPr>
      </p:cxnSp>
      <p:cxnSp>
        <p:nvCxnSpPr>
          <p:cNvPr id="166" name="Google Shape;166;p8"/>
          <p:cNvCxnSpPr/>
          <p:nvPr/>
        </p:nvCxnSpPr>
        <p:spPr>
          <a:xfrm>
            <a:off x="4024650" y="3596025"/>
            <a:ext cx="1362300" cy="0"/>
          </a:xfrm>
          <a:prstGeom prst="straightConnector1">
            <a:avLst/>
          </a:prstGeom>
          <a:noFill/>
          <a:ln cap="flat" cmpd="sng" w="9525">
            <a:solidFill>
              <a:schemeClr val="dk2"/>
            </a:solidFill>
            <a:prstDash val="solid"/>
            <a:round/>
            <a:headEnd len="sm" w="sm" type="none"/>
            <a:tailEnd len="sm" w="sm" type="none"/>
          </a:ln>
        </p:spPr>
      </p:cxn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9"/>
          <p:cNvSpPr/>
          <p:nvPr/>
        </p:nvSpPr>
        <p:spPr>
          <a:xfrm>
            <a:off x="0" y="0"/>
            <a:ext cx="9144000" cy="671400"/>
          </a:xfrm>
          <a:prstGeom prst="rect">
            <a:avLst/>
          </a:prstGeom>
          <a:solidFill>
            <a:srgbClr val="002F6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72" name="Google Shape;172;p9"/>
          <p:cNvPicPr preferRelativeResize="0"/>
          <p:nvPr/>
        </p:nvPicPr>
        <p:blipFill rotWithShape="1">
          <a:blip r:embed="rId3">
            <a:alphaModFix/>
          </a:blip>
          <a:srcRect b="0" l="0" r="11658" t="0"/>
          <a:stretch/>
        </p:blipFill>
        <p:spPr>
          <a:xfrm>
            <a:off x="913975" y="36675"/>
            <a:ext cx="1535327" cy="598050"/>
          </a:xfrm>
          <a:prstGeom prst="rect">
            <a:avLst/>
          </a:prstGeom>
          <a:noFill/>
          <a:ln>
            <a:noFill/>
          </a:ln>
        </p:spPr>
      </p:pic>
      <p:pic>
        <p:nvPicPr>
          <p:cNvPr id="173" name="Google Shape;173;p9"/>
          <p:cNvPicPr preferRelativeResize="0"/>
          <p:nvPr/>
        </p:nvPicPr>
        <p:blipFill rotWithShape="1">
          <a:blip r:embed="rId4">
            <a:alphaModFix/>
          </a:blip>
          <a:srcRect b="0" l="0" r="0" t="0"/>
          <a:stretch/>
        </p:blipFill>
        <p:spPr>
          <a:xfrm>
            <a:off x="1" y="1"/>
            <a:ext cx="811175" cy="839775"/>
          </a:xfrm>
          <a:prstGeom prst="rect">
            <a:avLst/>
          </a:prstGeom>
          <a:noFill/>
          <a:ln>
            <a:noFill/>
          </a:ln>
        </p:spPr>
      </p:pic>
      <p:sp>
        <p:nvSpPr>
          <p:cNvPr id="174" name="Google Shape;174;p9"/>
          <p:cNvSpPr txBox="1"/>
          <p:nvPr/>
        </p:nvSpPr>
        <p:spPr>
          <a:xfrm>
            <a:off x="688375" y="839775"/>
            <a:ext cx="7983900" cy="499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 sz="2200" u="none" cap="none" strike="noStrike">
                <a:solidFill>
                  <a:srgbClr val="000000"/>
                </a:solidFill>
                <a:latin typeface="Arial"/>
                <a:ea typeface="Arial"/>
                <a:cs typeface="Arial"/>
                <a:sym typeface="Arial"/>
              </a:rPr>
              <a:t>Operation</a:t>
            </a:r>
            <a:endParaRPr b="0" i="0" sz="2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1" i="0" sz="1100" u="none" cap="none" strike="noStrike">
              <a:solidFill>
                <a:schemeClr val="dk1"/>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15000"/>
              </a:lnSpc>
              <a:spcBef>
                <a:spcPts val="1200"/>
              </a:spcBef>
              <a:spcAft>
                <a:spcPts val="0"/>
              </a:spcAft>
              <a:buClr>
                <a:srgbClr val="000000"/>
              </a:buClr>
              <a:buSzPts val="1100"/>
              <a:buFont typeface="Arial"/>
              <a:buNone/>
            </a:pPr>
            <a:r>
              <a:t/>
            </a:r>
            <a:endParaRPr b="0" i="0" sz="1100" u="none" cap="none" strike="noStrike">
              <a:solidFill>
                <a:schemeClr val="dk1"/>
              </a:solidFill>
              <a:latin typeface="Arial"/>
              <a:ea typeface="Arial"/>
              <a:cs typeface="Arial"/>
              <a:sym typeface="Arial"/>
            </a:endParaRPr>
          </a:p>
          <a:p>
            <a:pPr indent="0" lvl="0" marL="0" marR="0" rtl="0" algn="l">
              <a:lnSpc>
                <a:spcPct val="115000"/>
              </a:lnSpc>
              <a:spcBef>
                <a:spcPts val="1200"/>
              </a:spcBef>
              <a:spcAft>
                <a:spcPts val="1200"/>
              </a:spcAft>
              <a:buClr>
                <a:srgbClr val="000000"/>
              </a:buClr>
              <a:buSzPts val="1100"/>
              <a:buFont typeface="Arial"/>
              <a:buNone/>
            </a:pPr>
            <a:r>
              <a:t/>
            </a:r>
            <a:endParaRPr b="0" i="0" sz="1100" u="none" cap="none" strike="noStrike">
              <a:solidFill>
                <a:schemeClr val="dk1"/>
              </a:solidFill>
              <a:latin typeface="Arial"/>
              <a:ea typeface="Arial"/>
              <a:cs typeface="Arial"/>
              <a:sym typeface="Arial"/>
            </a:endParaRPr>
          </a:p>
        </p:txBody>
      </p:sp>
      <p:pic>
        <p:nvPicPr>
          <p:cNvPr id="175" name="Google Shape;175;p9" title="Video_presentation.mp4">
            <a:hlinkClick r:id="rId5"/>
          </p:cNvPr>
          <p:cNvPicPr preferRelativeResize="0"/>
          <p:nvPr/>
        </p:nvPicPr>
        <p:blipFill rotWithShape="1">
          <a:blip r:embed="rId6">
            <a:alphaModFix/>
          </a:blip>
          <a:srcRect b="0" l="0" r="0" t="0"/>
          <a:stretch/>
        </p:blipFill>
        <p:spPr>
          <a:xfrm>
            <a:off x="2353052" y="1339700"/>
            <a:ext cx="4437900" cy="33284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5"/>
                                        </p:tgtEl>
                                        <p:attrNameLst>
                                          <p:attrName>style.visibility</p:attrName>
                                        </p:attrNameLst>
                                      </p:cBhvr>
                                      <p:to>
                                        <p:strVal val="visible"/>
                                      </p:to>
                                    </p:set>
                                    <p:animEffect filter="fade" transition="in">
                                      <p:cBhvr>
                                        <p:cTn dur="1000"/>
                                        <p:tgtEl>
                                          <p:spTgt spid="17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Office Theme">
  <a:themeElements>
    <a:clrScheme name="n 44">
      <a:dk1>
        <a:srgbClr val="737572"/>
      </a:dk1>
      <a:lt1>
        <a:srgbClr val="FFFFFF"/>
      </a:lt1>
      <a:dk2>
        <a:srgbClr val="2B2C2B"/>
      </a:dk2>
      <a:lt2>
        <a:srgbClr val="FFFFFF"/>
      </a:lt2>
      <a:accent1>
        <a:srgbClr val="336D79"/>
      </a:accent1>
      <a:accent2>
        <a:srgbClr val="000000"/>
      </a:accent2>
      <a:accent3>
        <a:srgbClr val="336D79"/>
      </a:accent3>
      <a:accent4>
        <a:srgbClr val="000000"/>
      </a:accent4>
      <a:accent5>
        <a:srgbClr val="336D79"/>
      </a:accent5>
      <a:accent6>
        <a:srgbClr val="000000"/>
      </a:accent6>
      <a:hlink>
        <a:srgbClr val="1E9272"/>
      </a:hlink>
      <a:folHlink>
        <a:srgbClr val="AC262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Ushik Mewalal</dc:creator>
</cp:coreProperties>
</file>